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media1.mp3" ContentType="audio/mpeg"/>
  <Override PartName="/ppt/media/media10.mp3" ContentType="audio/mpeg"/>
  <Override PartName="/ppt/media/media11.mp3" ContentType="audio/mpeg"/>
  <Override PartName="/ppt/media/media2.mp3" ContentType="audio/mpeg"/>
  <Override PartName="/ppt/media/media3.mp3" ContentType="audio/mpeg"/>
  <Override PartName="/ppt/media/media4.mp3" ContentType="audio/mpeg"/>
  <Override PartName="/ppt/media/media5.mp3" ContentType="audio/mpeg"/>
  <Override PartName="/ppt/media/media6.mp3" ContentType="audio/mpeg"/>
  <Override PartName="/ppt/media/media7.mp3" ContentType="audio/mpeg"/>
  <Override PartName="/ppt/media/media8.mp3" ContentType="audio/mpeg"/>
  <Override PartName="/ppt/media/media9.mp3" ContentType="audio/mpe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FieldStaff Workforce, Home Care Edition. The workforce platform built for Ontario home care agencies. Caregiver scheduling, GPS-verified clock-ins, digital care logs, an AI receptionist for family intake calls, and a full PHIPA compliance pack — all in one app. Built on a real, working home care agency. Ready for yours.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This isn't a deck full of promises. It's a working platform. Filipino Homecare in Hamilton, Ontario uses it every day. Built for Homecare Operators, by a Homecare Operator, with fifty-plus PSWs. Real care logs, real consent, real PHIPA compliance. Your agency gets the exact same platform — branded as yours, with your caregivers and your clients seeded in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Here's what happens next. Book a thirty-minute walkthrough. We'll log into the live Filipino Homecare platform together so you can see exactly how it runs — then we'll talk through your branding, your caregivers, your clients, and a realistic go-live timeline for your agency. After the call we send you a short discovery questionnaire — fill it out at your own pace. Then in seven to ten days your branded agency goes live, with your team and your clients seeded in for you. Done-for-you setup. Month-to-month after launch. PHIPA pack from day one. No long contracts. You'll be talking to an operator who runs a real home care agency — not a sales rep on a script. Click Book to start, or call us. We'd love to meet you.</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Let's talk about what keeps home care agency owners up at night. Caregivers show up late — or don't show — and the family calls before you even know. Paper care logs go missing, and you can't prove what care was given when. One schedule change turns into an hour of phone calls. And then there's PHIPA — Ontario's privacy law. A single complaint to the Information and Privacy Commissioner, with no audit trail showing who saw which client record. That's a real risk to your agency.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One app handles everything. Caregiver scheduling — day, afternoon, night, even twenty-four-seven rotations. GPS clock-in proves the caregiver was at the client's home. Digital care logs capture bathing, medications, meals, mood — auto-saved as PDFs to the client's file. Team chats per client. Care plans and PHI consent — all e-signed. And a real-time admin dashboard so you see every caregiver, every shift, every client.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There's no substitute for a real person picking up when an elderly client — or their concerned family looking for home care — calls your office. But you can't always be the one who answers. Maybe you're in an area with poor coverage. Maybe you're already on the line with another client, or driving between visits. That's when the AI Receptionist is there for you. It answers every missed call, twenty-four-seven, with a simple choice: press 1 to leave a voicemail, or press 2 to chat by text. Elderly clients who aren't comfortable texting get a familiar voicemail. The son or daughter calling on behalf of mom or dad gets a quick SMS conversation. Either way, your Care Coordinator is alerted within sixty seconds — with the voicemail transcript or the chat summary, ready to call back.</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This is the differentiator. Every home care agency is a Health Information Custodian under PHIPA. Most software pretends that doesn't exist. We built it in. Access audit log — every record opened is tracked, tamper-evident. Client PHI consent — e-signed per client, revocable, stored. Breach workflow — log incidents, draft IPC notifications, track containment. Mandatory privacy training for every caregiver — seven modules, e-signed. A designated Privacy Contact. Ten-year clinical retention. And a thirty-day client-access-request tracker. If the IPC investigated tomorrow, you'd have the documentation.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Every service your agency offers, supported out of the box. Personal care, companionship, dementia care, palliative, respite, medication reminders, light housekeeping, twenty-four-seven care. Each service has its own care plan templates and documentation built 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Three simple steps. First, we set your agency up — your branding, your caregivers, your clients, your care plans, your PHIPA Privacy Contact — all loaded and ready. Second, your caregivers log in, complete mandatory privacy training, see their schedule, and clock in with GPS. Third, you run the agency from one dashboard.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Simple pricing. Every home care tier includes the full PHIPA compliance pack from day one — because PHIPA is mandatory for home care, not an add-on. Starter covers one to five caregivers. Professional, for six to twenty-five, adds the AI Receptionist, live GPS tracking, and advanced reporting. Enterprise is for agencies over twenty-five caregivers, with custom integrations and a dedicated account manager. One setup fee. One monthly fee. No per-user charges. No surprises.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rPr sz="1200"/>
              <a:t>Client PHI deserves healthcare-grade security. A E S two-fifty-six encryption at rest and in transit. Hosted on Google Cloud with ninety-nine-point-nine-five percent uptime. Role-based access — caregivers only see clients they're assigned to. Two-factor authentication, automatic daily backups, full data portability. Combined with the PHIPA pack on slide five, you have a complete posture for any regulatory inquiry.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xml"/><Relationship Id="rId5" Type="http://schemas.microsoft.com/office/2007/relationships/media" Target="../media/media1.mp3"/><Relationship Id="rId6" Type="http://schemas.openxmlformats.org/officeDocument/2006/relationships/video" Target="../media/media1.mp3"/><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microsoft.com/office/2007/relationships/media" Target="../media/media10.mp3"/><Relationship Id="rId6" Type="http://schemas.openxmlformats.org/officeDocument/2006/relationships/video" Target="../media/media10.mp3"/><Relationship Id="rId7"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microsoft.com/office/2007/relationships/media" Target="../media/media11.mp3"/><Relationship Id="rId6" Type="http://schemas.openxmlformats.org/officeDocument/2006/relationships/video" Target="../media/media11.mp3"/><Relationship Id="rId7"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microsoft.com/office/2007/relationships/media" Target="../media/media2.mp3"/><Relationship Id="rId4" Type="http://schemas.openxmlformats.org/officeDocument/2006/relationships/video" Target="../media/media2.mp3"/><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microsoft.com/office/2007/relationships/media" Target="../media/media3.mp3"/><Relationship Id="rId4" Type="http://schemas.openxmlformats.org/officeDocument/2006/relationships/video" Target="../media/media3.mp3"/><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4.xml"/><Relationship Id="rId5" Type="http://schemas.microsoft.com/office/2007/relationships/media" Target="../media/media4.mp3"/><Relationship Id="rId6" Type="http://schemas.openxmlformats.org/officeDocument/2006/relationships/video" Target="../media/media4.mp3"/><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microsoft.com/office/2007/relationships/media" Target="../media/media5.mp3"/><Relationship Id="rId4" Type="http://schemas.openxmlformats.org/officeDocument/2006/relationships/video" Target="../media/media5.mp3"/><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microsoft.com/office/2007/relationships/media" Target="../media/media6.mp3"/><Relationship Id="rId4" Type="http://schemas.openxmlformats.org/officeDocument/2006/relationships/video" Target="../media/media6.mp3"/><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microsoft.com/office/2007/relationships/media" Target="../media/media7.mp3"/><Relationship Id="rId4" Type="http://schemas.openxmlformats.org/officeDocument/2006/relationships/video" Target="../media/media7.mp3"/><Relationship Id="rId5"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microsoft.com/office/2007/relationships/media" Target="../media/media8.mp3"/><Relationship Id="rId4" Type="http://schemas.openxmlformats.org/officeDocument/2006/relationships/video" Target="../media/media8.mp3"/><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microsoft.com/office/2007/relationships/media" Target="../media/media9.mp3"/><Relationship Id="rId4" Type="http://schemas.openxmlformats.org/officeDocument/2006/relationships/video" Target="../media/media9.mp3"/><Relationship Id="rId5"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0D1B3E"/>
            </a:gs>
            <a:gs pos="100000">
              <a:srgbClr val="283593"/>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18000"/>
          </a:blip>
          <a:stretch>
            <a:fillRect/>
          </a:stretch>
        </p:blipFill>
        <p:spPr>
          <a:xfrm>
            <a:off x="7498079" y="731520"/>
            <a:ext cx="5943600" cy="5943600"/>
          </a:xfrm>
          <a:prstGeom prst="rect">
            <a:avLst/>
          </a:prstGeom>
        </p:spPr>
      </p:pic>
      <p:pic>
        <p:nvPicPr>
          <p:cNvPr id="3" name="Picture 2" descr="fieldstaff-text-logo-white-350.png"/>
          <p:cNvPicPr>
            <a:picLocks noChangeAspect="1"/>
          </p:cNvPicPr>
          <p:nvPr/>
        </p:nvPicPr>
        <p:blipFill>
          <a:blip r:embed="rId3"/>
          <a:stretch>
            <a:fillRect/>
          </a:stretch>
        </p:blipFill>
        <p:spPr>
          <a:xfrm>
            <a:off x="548640" y="457200"/>
            <a:ext cx="2286000" cy="267789"/>
          </a:xfrm>
          <a:prstGeom prst="rect">
            <a:avLst/>
          </a:prstGeom>
        </p:spPr>
      </p:pic>
      <p:sp>
        <p:nvSpPr>
          <p:cNvPr id="4" name="Rounded Rectangle 3"/>
          <p:cNvSpPr/>
          <p:nvPr/>
        </p:nvSpPr>
        <p:spPr>
          <a:xfrm>
            <a:off x="548640" y="1280160"/>
            <a:ext cx="4023360" cy="320040"/>
          </a:xfrm>
          <a:prstGeom prst="roundRect">
            <a:avLst>
              <a:gd name="adj" fmla="val 50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0D47A1"/>
                </a:solidFill>
                <a:latin typeface="Calibri"/>
              </a:rPr>
              <a:t>HOME CARE EDITION · PHIPA COMPLIANT</a:t>
            </a:r>
          </a:p>
        </p:txBody>
      </p:sp>
      <p:sp>
        <p:nvSpPr>
          <p:cNvPr id="5" name="TextBox 4"/>
          <p:cNvSpPr txBox="1"/>
          <p:nvPr/>
        </p:nvSpPr>
        <p:spPr>
          <a:xfrm>
            <a:off x="548640" y="1828800"/>
            <a:ext cx="8686800" cy="1554480"/>
          </a:xfrm>
          <a:prstGeom prst="rect">
            <a:avLst/>
          </a:prstGeom>
          <a:noFill/>
        </p:spPr>
        <p:txBody>
          <a:bodyPr wrap="square">
            <a:spAutoFit/>
          </a:bodyPr>
          <a:lstStyle/>
          <a:p>
            <a:pPr algn="l"/>
            <a:r>
              <a:rPr sz="5400" b="1">
                <a:solidFill>
                  <a:srgbClr val="FFFFFF"/>
                </a:solidFill>
                <a:latin typeface="Calibri"/>
              </a:rPr>
              <a:t>Field</a:t>
            </a:r>
            <a:r>
              <a:rPr sz="5400" b="1">
                <a:solidFill>
                  <a:srgbClr val="FF6F00"/>
                </a:solidFill>
                <a:latin typeface="Calibri"/>
              </a:rPr>
              <a:t>Staff</a:t>
            </a:r>
            <a:r>
              <a:rPr sz="5400" b="1">
                <a:solidFill>
                  <a:srgbClr val="FFFFFF"/>
                </a:solidFill>
                <a:latin typeface="Calibri"/>
              </a:rPr>
              <a:t> Workforce for Home Care</a:t>
            </a:r>
          </a:p>
        </p:txBody>
      </p:sp>
      <p:sp>
        <p:nvSpPr>
          <p:cNvPr id="6" name="Rectangle 5"/>
          <p:cNvSpPr/>
          <p:nvPr/>
        </p:nvSpPr>
        <p:spPr>
          <a:xfrm>
            <a:off x="594360" y="3429000"/>
            <a:ext cx="228600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3657600"/>
            <a:ext cx="8686800" cy="1463040"/>
          </a:xfrm>
          <a:prstGeom prst="rect">
            <a:avLst/>
          </a:prstGeom>
          <a:noFill/>
        </p:spPr>
        <p:txBody>
          <a:bodyPr wrap="square" lIns="45720" rIns="45720" tIns="18288" bIns="18288" anchor="t">
            <a:spAutoFit/>
          </a:bodyPr>
          <a:lstStyle/>
          <a:p>
            <a:pPr algn="l"/>
            <a:r>
              <a:rPr sz="1800" b="0">
                <a:solidFill>
                  <a:srgbClr val="FFFFFF"/>
                </a:solidFill>
                <a:latin typeface="Calibri"/>
              </a:rPr>
              <a:t>The home-care workforce platform — caregiver scheduling, GPS-verified clock-ins, digital care logs, AI Receptionist for family intake, and a full PHIPA compliance pack built in.</a:t>
            </a:r>
          </a:p>
        </p:txBody>
      </p:sp>
      <p:sp>
        <p:nvSpPr>
          <p:cNvPr id="8" name="Rounded Rectangle 7"/>
          <p:cNvSpPr/>
          <p:nvPr/>
        </p:nvSpPr>
        <p:spPr>
          <a:xfrm>
            <a:off x="548640" y="5257800"/>
            <a:ext cx="2734056"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Caregiver Scheduling</a:t>
            </a:r>
          </a:p>
        </p:txBody>
      </p:sp>
      <p:sp>
        <p:nvSpPr>
          <p:cNvPr id="9" name="Rounded Rectangle 8"/>
          <p:cNvSpPr/>
          <p:nvPr/>
        </p:nvSpPr>
        <p:spPr>
          <a:xfrm>
            <a:off x="3419856" y="5257800"/>
            <a:ext cx="1783080"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GPS Clock-In</a:t>
            </a:r>
          </a:p>
        </p:txBody>
      </p:sp>
      <p:sp>
        <p:nvSpPr>
          <p:cNvPr id="10" name="Rounded Rectangle 9"/>
          <p:cNvSpPr/>
          <p:nvPr/>
        </p:nvSpPr>
        <p:spPr>
          <a:xfrm>
            <a:off x="5340096" y="5257800"/>
            <a:ext cx="1426464"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Care Logs</a:t>
            </a:r>
          </a:p>
        </p:txBody>
      </p:sp>
      <p:sp>
        <p:nvSpPr>
          <p:cNvPr id="11" name="Rounded Rectangle 10"/>
          <p:cNvSpPr/>
          <p:nvPr/>
        </p:nvSpPr>
        <p:spPr>
          <a:xfrm>
            <a:off x="6903720" y="5257800"/>
            <a:ext cx="1545336"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PHIPA Pack</a:t>
            </a:r>
          </a:p>
        </p:txBody>
      </p:sp>
      <p:sp>
        <p:nvSpPr>
          <p:cNvPr id="12" name="Rounded Rectangle 11"/>
          <p:cNvSpPr/>
          <p:nvPr/>
        </p:nvSpPr>
        <p:spPr>
          <a:xfrm>
            <a:off x="8586216" y="5257800"/>
            <a:ext cx="1426464" cy="347472"/>
          </a:xfrm>
          <a:prstGeom prst="roundRect">
            <a:avLst>
              <a:gd name="adj" fmla="val 40000"/>
            </a:avLst>
          </a:prstGeom>
          <a:solidFill>
            <a:srgbClr val="2A3D66"/>
          </a:solidFill>
          <a:ln>
            <a:noFill/>
          </a:ln>
        </p:spPr>
        <p:style>
          <a:lnRef idx="1">
            <a:schemeClr val="accent1"/>
          </a:lnRef>
          <a:fillRef idx="3">
            <a:schemeClr val="accent1"/>
          </a:fillRef>
          <a:effectRef idx="2">
            <a:schemeClr val="accent1"/>
          </a:effectRef>
          <a:fontRef idx="minor">
            <a:schemeClr val="lt1"/>
          </a:fontRef>
        </p:style>
        <p:txBody>
          <a:bodyPr rtlCol="0" anchor="ctr" lIns="73152" rIns="73152"/>
          <a:lstStyle/>
          <a:p>
            <a:pPr algn="ctr"/>
            <a:r>
              <a:rPr sz="1100" b="1">
                <a:solidFill>
                  <a:srgbClr val="FFFFFF"/>
                </a:solidFill>
                <a:latin typeface="Segoe UI Emoji"/>
              </a:rPr>
              <a:t>📞  AI Intake</a:t>
            </a:r>
          </a:p>
        </p:txBody>
      </p:sp>
      <p:sp>
        <p:nvSpPr>
          <p:cNvPr id="13" name="TextBox 12"/>
          <p:cNvSpPr txBox="1"/>
          <p:nvPr/>
        </p:nvSpPr>
        <p:spPr>
          <a:xfrm>
            <a:off x="548640" y="5989320"/>
            <a:ext cx="9601200" cy="365760"/>
          </a:xfrm>
          <a:prstGeom prst="rect">
            <a:avLst/>
          </a:prstGeom>
          <a:noFill/>
        </p:spPr>
        <p:txBody>
          <a:bodyPr wrap="square" lIns="45720" rIns="45720" tIns="18288" bIns="18288" anchor="t">
            <a:spAutoFit/>
          </a:bodyPr>
          <a:lstStyle/>
          <a:p>
            <a:pPr algn="l"/>
            <a:r>
              <a:rPr sz="1300" b="1">
                <a:solidFill>
                  <a:srgbClr val="FFFFFF"/>
                </a:solidFill>
                <a:latin typeface="Calibri"/>
              </a:rPr>
              <a:t>Built on a working home-care agency. Ready for yours.</a:t>
            </a:r>
          </a:p>
        </p:txBody>
      </p:sp>
      <p:pic>
        <p:nvPicPr>
          <p:cNvPr id="14" name="Picture 13"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15" name="TextBox 14"/>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1 / 11</a:t>
            </a:r>
          </a:p>
        </p:txBody>
      </p:sp>
      <p:pic>
        <p:nvPicPr>
          <p:cNvPr id="16" name="slide-01.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16"/>
                </p:tgtEl>
              </p:cMediaNode>
            </p:audio>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0D1B3E"/>
            </a:gs>
            <a:gs pos="100000">
              <a:srgbClr val="283593"/>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30000"/>
          </a:blip>
          <a:stretch>
            <a:fillRect/>
          </a:stretch>
        </p:blipFill>
        <p:spPr>
          <a:xfrm>
            <a:off x="-1371600" y="3200400"/>
            <a:ext cx="4114800" cy="4114800"/>
          </a:xfrm>
          <a:prstGeom prst="rect">
            <a:avLst/>
          </a:prstGeom>
        </p:spPr>
      </p:pic>
      <p:pic>
        <p:nvPicPr>
          <p:cNvPr id="3" name="Picture 2" descr="fieldstaff-text-logo-white-350.png"/>
          <p:cNvPicPr>
            <a:picLocks noChangeAspect="1"/>
          </p:cNvPicPr>
          <p:nvPr/>
        </p:nvPicPr>
        <p:blipFill>
          <a:blip r:embed="rId3"/>
          <a:stretch>
            <a:fillRect/>
          </a:stretch>
        </p:blipFill>
        <p:spPr>
          <a:xfrm>
            <a:off x="548640" y="365760"/>
            <a:ext cx="2194560" cy="257077"/>
          </a:xfrm>
          <a:prstGeom prst="rect">
            <a:avLst/>
          </a:prstGeom>
        </p:spPr>
      </p:pic>
      <p:sp>
        <p:nvSpPr>
          <p:cNvPr id="4" name="Rounded Rectangle 3"/>
          <p:cNvSpPr/>
          <p:nvPr/>
        </p:nvSpPr>
        <p:spPr>
          <a:xfrm>
            <a:off x="548640" y="1143000"/>
            <a:ext cx="3108960" cy="320040"/>
          </a:xfrm>
          <a:prstGeom prst="roundRect">
            <a:avLst>
              <a:gd name="adj" fmla="val 50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0D47A1"/>
                </a:solidFill>
                <a:latin typeface="Calibri"/>
              </a:rPr>
              <a:t>BUILT BY AN OPERATOR</a:t>
            </a:r>
          </a:p>
        </p:txBody>
      </p:sp>
      <p:sp>
        <p:nvSpPr>
          <p:cNvPr id="5" name="TextBox 4"/>
          <p:cNvSpPr txBox="1"/>
          <p:nvPr/>
        </p:nvSpPr>
        <p:spPr>
          <a:xfrm>
            <a:off x="548640" y="1600200"/>
            <a:ext cx="10972800" cy="822960"/>
          </a:xfrm>
          <a:prstGeom prst="rect">
            <a:avLst/>
          </a:prstGeom>
          <a:noFill/>
        </p:spPr>
        <p:txBody>
          <a:bodyPr wrap="square" lIns="45720" rIns="45720" tIns="18288" bIns="18288" anchor="t">
            <a:spAutoFit/>
          </a:bodyPr>
          <a:lstStyle/>
          <a:p>
            <a:pPr algn="l"/>
            <a:r>
              <a:rPr sz="2800" b="1">
                <a:solidFill>
                  <a:srgbClr val="FFFFFF"/>
                </a:solidFill>
                <a:latin typeface="Calibri"/>
              </a:rPr>
              <a:t>Built for Home Care Operators, by a Home Care Operator</a:t>
            </a:r>
          </a:p>
        </p:txBody>
      </p:sp>
      <p:sp>
        <p:nvSpPr>
          <p:cNvPr id="6" name="Rectangle 5"/>
          <p:cNvSpPr/>
          <p:nvPr/>
        </p:nvSpPr>
        <p:spPr>
          <a:xfrm>
            <a:off x="548640" y="246888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097280" y="2834640"/>
            <a:ext cx="10058400" cy="2286000"/>
          </a:xfrm>
          <a:prstGeom prst="roundRect">
            <a:avLst>
              <a:gd name="adj" fmla="val 5000"/>
            </a:avLst>
          </a:prstGeom>
          <a:solidFill>
            <a:srgbClr val="1A2A55"/>
          </a:solidFill>
          <a:ln w="38100">
            <a:solidFill>
              <a:srgbClr val="FF6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463040" y="2971800"/>
            <a:ext cx="914400" cy="548640"/>
          </a:xfrm>
          <a:prstGeom prst="rect">
            <a:avLst/>
          </a:prstGeom>
          <a:noFill/>
        </p:spPr>
        <p:txBody>
          <a:bodyPr wrap="square" lIns="45720" rIns="45720" tIns="18288" bIns="18288" anchor="t">
            <a:spAutoFit/>
          </a:bodyPr>
          <a:lstStyle/>
          <a:p>
            <a:pPr algn="l"/>
            <a:r>
              <a:rPr sz="4200" b="1">
                <a:solidFill>
                  <a:srgbClr val="FF6F00"/>
                </a:solidFill>
                <a:latin typeface="Calibri"/>
              </a:rPr>
              <a:t>“</a:t>
            </a:r>
          </a:p>
        </p:txBody>
      </p:sp>
      <p:sp>
        <p:nvSpPr>
          <p:cNvPr id="9" name="TextBox 8"/>
          <p:cNvSpPr txBox="1"/>
          <p:nvPr/>
        </p:nvSpPr>
        <p:spPr>
          <a:xfrm>
            <a:off x="1554480" y="3520440"/>
            <a:ext cx="9144000" cy="1097280"/>
          </a:xfrm>
          <a:prstGeom prst="rect">
            <a:avLst/>
          </a:prstGeom>
          <a:noFill/>
        </p:spPr>
        <p:txBody>
          <a:bodyPr wrap="square" lIns="45720" rIns="45720" tIns="18288" bIns="18288" anchor="t">
            <a:spAutoFit/>
          </a:bodyPr>
          <a:lstStyle/>
          <a:p>
            <a:pPr algn="l"/>
            <a:r>
              <a:rPr sz="1500" b="0">
                <a:solidFill>
                  <a:srgbClr val="FFFFFF"/>
                </a:solidFill>
                <a:latin typeface="Calibri"/>
              </a:rPr>
              <a:t>This isn't a deck full of promises. It's a working platform. Filipino Homecare in Hamilton, Ontario uses it every day, with fifty-plus PSWs. Real care logs, real consent, real PHIPA compliance. Your agency gets the same platform — branded as yours, with your caregivers and your clients seeded in it.</a:t>
            </a:r>
          </a:p>
        </p:txBody>
      </p:sp>
      <p:sp>
        <p:nvSpPr>
          <p:cNvPr id="10" name="TextBox 9"/>
          <p:cNvSpPr txBox="1"/>
          <p:nvPr/>
        </p:nvSpPr>
        <p:spPr>
          <a:xfrm>
            <a:off x="1554480" y="4663440"/>
            <a:ext cx="9144000" cy="365760"/>
          </a:xfrm>
          <a:prstGeom prst="rect">
            <a:avLst/>
          </a:prstGeom>
          <a:noFill/>
        </p:spPr>
        <p:txBody>
          <a:bodyPr wrap="square" lIns="45720" rIns="45720" tIns="18288" bIns="18288" anchor="t">
            <a:spAutoFit/>
          </a:bodyPr>
          <a:lstStyle/>
          <a:p>
            <a:pPr algn="l"/>
            <a:r>
              <a:rPr sz="1100" b="0">
                <a:solidFill>
                  <a:srgbClr val="B0BEC5"/>
                </a:solidFill>
                <a:latin typeface="Calibri"/>
              </a:rPr>
              <a:t>— Filipino Homecare Ltd. · the operator-built proof-point</a:t>
            </a:r>
          </a:p>
        </p:txBody>
      </p:sp>
      <p:sp>
        <p:nvSpPr>
          <p:cNvPr id="11" name="Rounded Rectangle 10"/>
          <p:cNvSpPr/>
          <p:nvPr/>
        </p:nvSpPr>
        <p:spPr>
          <a:xfrm>
            <a:off x="1752447" y="5349240"/>
            <a:ext cx="2034540" cy="914400"/>
          </a:xfrm>
          <a:prstGeom prst="roundRect">
            <a:avLst>
              <a:gd name="adj" fmla="val 15000"/>
            </a:avLst>
          </a:prstGeom>
          <a:solidFill>
            <a:srgbClr val="2535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752447" y="5422392"/>
            <a:ext cx="2034540" cy="411480"/>
          </a:xfrm>
          <a:prstGeom prst="rect">
            <a:avLst/>
          </a:prstGeom>
          <a:noFill/>
        </p:spPr>
        <p:txBody>
          <a:bodyPr wrap="square" lIns="45720" rIns="45720" tIns="18288" bIns="18288" anchor="t">
            <a:spAutoFit/>
          </a:bodyPr>
          <a:lstStyle/>
          <a:p>
            <a:pPr algn="ctr"/>
            <a:r>
              <a:rPr sz="2000" b="1">
                <a:solidFill>
                  <a:srgbClr val="FF6F00"/>
                </a:solidFill>
                <a:latin typeface="Calibri"/>
              </a:rPr>
              <a:t>Built BY</a:t>
            </a:r>
          </a:p>
        </p:txBody>
      </p:sp>
      <p:sp>
        <p:nvSpPr>
          <p:cNvPr id="13" name="TextBox 12"/>
          <p:cNvSpPr txBox="1"/>
          <p:nvPr/>
        </p:nvSpPr>
        <p:spPr>
          <a:xfrm>
            <a:off x="1752447" y="5852160"/>
            <a:ext cx="2034540" cy="365760"/>
          </a:xfrm>
          <a:prstGeom prst="rect">
            <a:avLst/>
          </a:prstGeom>
          <a:noFill/>
        </p:spPr>
        <p:txBody>
          <a:bodyPr wrap="square" lIns="45720" rIns="45720" tIns="18288" bIns="18288" anchor="t">
            <a:spAutoFit/>
          </a:bodyPr>
          <a:lstStyle/>
          <a:p>
            <a:pPr algn="ctr"/>
            <a:r>
              <a:rPr sz="1000" b="0">
                <a:solidFill>
                  <a:srgbClr val="FFFFFF"/>
                </a:solidFill>
                <a:latin typeface="Calibri"/>
              </a:rPr>
              <a:t>a home care operator</a:t>
            </a:r>
          </a:p>
        </p:txBody>
      </p:sp>
      <p:sp>
        <p:nvSpPr>
          <p:cNvPr id="14" name="Rounded Rectangle 13"/>
          <p:cNvSpPr/>
          <p:nvPr/>
        </p:nvSpPr>
        <p:spPr>
          <a:xfrm>
            <a:off x="3969867" y="5349240"/>
            <a:ext cx="2034540" cy="914400"/>
          </a:xfrm>
          <a:prstGeom prst="roundRect">
            <a:avLst>
              <a:gd name="adj" fmla="val 15000"/>
            </a:avLst>
          </a:prstGeom>
          <a:solidFill>
            <a:srgbClr val="2535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969867" y="5422392"/>
            <a:ext cx="2034540" cy="411480"/>
          </a:xfrm>
          <a:prstGeom prst="rect">
            <a:avLst/>
          </a:prstGeom>
          <a:noFill/>
        </p:spPr>
        <p:txBody>
          <a:bodyPr wrap="square" lIns="45720" rIns="45720" tIns="18288" bIns="18288" anchor="t">
            <a:spAutoFit/>
          </a:bodyPr>
          <a:lstStyle/>
          <a:p>
            <a:pPr algn="ctr"/>
            <a:r>
              <a:rPr sz="2000" b="1">
                <a:solidFill>
                  <a:srgbClr val="FF6F00"/>
                </a:solidFill>
                <a:latin typeface="Calibri"/>
              </a:rPr>
              <a:t>50+</a:t>
            </a:r>
          </a:p>
        </p:txBody>
      </p:sp>
      <p:sp>
        <p:nvSpPr>
          <p:cNvPr id="16" name="TextBox 15"/>
          <p:cNvSpPr txBox="1"/>
          <p:nvPr/>
        </p:nvSpPr>
        <p:spPr>
          <a:xfrm>
            <a:off x="3969867" y="5852160"/>
            <a:ext cx="2034540" cy="365760"/>
          </a:xfrm>
          <a:prstGeom prst="rect">
            <a:avLst/>
          </a:prstGeom>
          <a:noFill/>
        </p:spPr>
        <p:txBody>
          <a:bodyPr wrap="square" lIns="45720" rIns="45720" tIns="18288" bIns="18288" anchor="t">
            <a:spAutoFit/>
          </a:bodyPr>
          <a:lstStyle/>
          <a:p>
            <a:pPr algn="ctr"/>
            <a:r>
              <a:rPr sz="1000" b="0">
                <a:solidFill>
                  <a:srgbClr val="FFFFFF"/>
                </a:solidFill>
                <a:latin typeface="Calibri"/>
              </a:rPr>
              <a:t>PSWs on the platform</a:t>
            </a:r>
          </a:p>
        </p:txBody>
      </p:sp>
      <p:sp>
        <p:nvSpPr>
          <p:cNvPr id="17" name="Rounded Rectangle 16"/>
          <p:cNvSpPr/>
          <p:nvPr/>
        </p:nvSpPr>
        <p:spPr>
          <a:xfrm>
            <a:off x="6187287" y="5349240"/>
            <a:ext cx="2034540" cy="914400"/>
          </a:xfrm>
          <a:prstGeom prst="roundRect">
            <a:avLst>
              <a:gd name="adj" fmla="val 15000"/>
            </a:avLst>
          </a:prstGeom>
          <a:solidFill>
            <a:srgbClr val="2535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187287" y="5422392"/>
            <a:ext cx="2034540" cy="411480"/>
          </a:xfrm>
          <a:prstGeom prst="rect">
            <a:avLst/>
          </a:prstGeom>
          <a:noFill/>
        </p:spPr>
        <p:txBody>
          <a:bodyPr wrap="square" lIns="45720" rIns="45720" tIns="18288" bIns="18288" anchor="t">
            <a:spAutoFit/>
          </a:bodyPr>
          <a:lstStyle/>
          <a:p>
            <a:pPr algn="ctr"/>
            <a:r>
              <a:rPr sz="2000" b="1">
                <a:solidFill>
                  <a:srgbClr val="FF6F00"/>
                </a:solidFill>
                <a:latin typeface="Calibri"/>
              </a:rPr>
              <a:t>Real PHI</a:t>
            </a:r>
          </a:p>
        </p:txBody>
      </p:sp>
      <p:sp>
        <p:nvSpPr>
          <p:cNvPr id="19" name="TextBox 18"/>
          <p:cNvSpPr txBox="1"/>
          <p:nvPr/>
        </p:nvSpPr>
        <p:spPr>
          <a:xfrm>
            <a:off x="6187287" y="5852160"/>
            <a:ext cx="2034540" cy="365760"/>
          </a:xfrm>
          <a:prstGeom prst="rect">
            <a:avLst/>
          </a:prstGeom>
          <a:noFill/>
        </p:spPr>
        <p:txBody>
          <a:bodyPr wrap="square" lIns="45720" rIns="45720" tIns="18288" bIns="18288" anchor="t">
            <a:spAutoFit/>
          </a:bodyPr>
          <a:lstStyle/>
          <a:p>
            <a:pPr algn="ctr"/>
            <a:r>
              <a:rPr sz="1000" b="0">
                <a:solidFill>
                  <a:srgbClr val="FFFFFF"/>
                </a:solidFill>
                <a:latin typeface="Calibri"/>
              </a:rPr>
              <a:t>care logs, consent, compliance</a:t>
            </a:r>
          </a:p>
        </p:txBody>
      </p:sp>
      <p:sp>
        <p:nvSpPr>
          <p:cNvPr id="20" name="Rounded Rectangle 19"/>
          <p:cNvSpPr/>
          <p:nvPr/>
        </p:nvSpPr>
        <p:spPr>
          <a:xfrm>
            <a:off x="8404707" y="5349240"/>
            <a:ext cx="2034540" cy="914400"/>
          </a:xfrm>
          <a:prstGeom prst="roundRect">
            <a:avLst>
              <a:gd name="adj" fmla="val 15000"/>
            </a:avLst>
          </a:prstGeom>
          <a:solidFill>
            <a:srgbClr val="2535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404707" y="5422392"/>
            <a:ext cx="2034540" cy="411480"/>
          </a:xfrm>
          <a:prstGeom prst="rect">
            <a:avLst/>
          </a:prstGeom>
          <a:noFill/>
        </p:spPr>
        <p:txBody>
          <a:bodyPr wrap="square" lIns="45720" rIns="45720" tIns="18288" bIns="18288" anchor="t">
            <a:spAutoFit/>
          </a:bodyPr>
          <a:lstStyle/>
          <a:p>
            <a:pPr algn="ctr"/>
            <a:r>
              <a:rPr sz="2000" b="1">
                <a:solidFill>
                  <a:srgbClr val="FF6F00"/>
                </a:solidFill>
                <a:latin typeface="Calibri"/>
              </a:rPr>
              <a:t>PHIPA ✓</a:t>
            </a:r>
          </a:p>
        </p:txBody>
      </p:sp>
      <p:sp>
        <p:nvSpPr>
          <p:cNvPr id="22" name="TextBox 21"/>
          <p:cNvSpPr txBox="1"/>
          <p:nvPr/>
        </p:nvSpPr>
        <p:spPr>
          <a:xfrm>
            <a:off x="8404707" y="5852160"/>
            <a:ext cx="2034540" cy="365760"/>
          </a:xfrm>
          <a:prstGeom prst="rect">
            <a:avLst/>
          </a:prstGeom>
          <a:noFill/>
        </p:spPr>
        <p:txBody>
          <a:bodyPr wrap="square" lIns="45720" rIns="45720" tIns="18288" bIns="18288" anchor="t">
            <a:spAutoFit/>
          </a:bodyPr>
          <a:lstStyle/>
          <a:p>
            <a:pPr algn="ctr"/>
            <a:r>
              <a:rPr sz="1000" b="0">
                <a:solidFill>
                  <a:srgbClr val="FFFFFF"/>
                </a:solidFill>
                <a:latin typeface="Calibri"/>
              </a:rPr>
              <a:t>audit-ready, today</a:t>
            </a:r>
          </a:p>
        </p:txBody>
      </p:sp>
      <p:pic>
        <p:nvPicPr>
          <p:cNvPr id="23" name="Picture 22"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24" name="TextBox 23"/>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10 / 11</a:t>
            </a:r>
          </a:p>
        </p:txBody>
      </p:sp>
      <p:pic>
        <p:nvPicPr>
          <p:cNvPr id="25" name="slide-10.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5"/>
                </p:tgtEl>
              </p:cMediaNode>
            </p:audio>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0D1B3E"/>
            </a:gs>
            <a:gs pos="100000">
              <a:srgbClr val="1A237E"/>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22000"/>
          </a:blip>
          <a:stretch>
            <a:fillRect/>
          </a:stretch>
        </p:blipFill>
        <p:spPr>
          <a:xfrm>
            <a:off x="8961120" y="365760"/>
            <a:ext cx="3291840" cy="3291840"/>
          </a:xfrm>
          <a:prstGeom prst="rect">
            <a:avLst/>
          </a:prstGeom>
        </p:spPr>
      </p:pic>
      <p:pic>
        <p:nvPicPr>
          <p:cNvPr id="3" name="Picture 2" descr="logo-fieldstaff-earth-1024.png"/>
          <p:cNvPicPr>
            <a:picLocks noChangeAspect="1"/>
          </p:cNvPicPr>
          <p:nvPr/>
        </p:nvPicPr>
        <p:blipFill>
          <a:blip r:embed="rId2">
            <a:alphaModFix amt="30000"/>
          </a:blip>
          <a:stretch>
            <a:fillRect/>
          </a:stretch>
        </p:blipFill>
        <p:spPr>
          <a:xfrm>
            <a:off x="-914400" y="4389120"/>
            <a:ext cx="2743200" cy="2743200"/>
          </a:xfrm>
          <a:prstGeom prst="rect">
            <a:avLst/>
          </a:prstGeom>
        </p:spPr>
      </p:pic>
      <p:pic>
        <p:nvPicPr>
          <p:cNvPr id="4" name="Picture 3" descr="fieldstaff-text-logo-white-350.png"/>
          <p:cNvPicPr>
            <a:picLocks noChangeAspect="1"/>
          </p:cNvPicPr>
          <p:nvPr/>
        </p:nvPicPr>
        <p:blipFill>
          <a:blip r:embed="rId3"/>
          <a:stretch>
            <a:fillRect/>
          </a:stretch>
        </p:blipFill>
        <p:spPr>
          <a:xfrm>
            <a:off x="548640" y="365760"/>
            <a:ext cx="2194560" cy="257077"/>
          </a:xfrm>
          <a:prstGeom prst="rect">
            <a:avLst/>
          </a:prstGeom>
        </p:spPr>
      </p:pic>
      <p:sp>
        <p:nvSpPr>
          <p:cNvPr id="5" name="Rounded Rectangle 4"/>
          <p:cNvSpPr/>
          <p:nvPr/>
        </p:nvSpPr>
        <p:spPr>
          <a:xfrm>
            <a:off x="548640" y="1188720"/>
            <a:ext cx="3200400" cy="320040"/>
          </a:xfrm>
          <a:prstGeom prst="roundRect">
            <a:avLst>
              <a:gd name="adj" fmla="val 50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0D47A1"/>
                </a:solidFill>
                <a:latin typeface="Calibri"/>
              </a:rPr>
              <a:t>YOUR NEXT 30 MINUTES</a:t>
            </a:r>
          </a:p>
        </p:txBody>
      </p:sp>
      <p:sp>
        <p:nvSpPr>
          <p:cNvPr id="6" name="TextBox 5"/>
          <p:cNvSpPr txBox="1"/>
          <p:nvPr/>
        </p:nvSpPr>
        <p:spPr>
          <a:xfrm>
            <a:off x="548640" y="1691640"/>
            <a:ext cx="10972800" cy="914400"/>
          </a:xfrm>
          <a:prstGeom prst="rect">
            <a:avLst/>
          </a:prstGeom>
          <a:noFill/>
        </p:spPr>
        <p:txBody>
          <a:bodyPr wrap="square" lIns="45720" rIns="45720" tIns="18288" bIns="18288" anchor="t">
            <a:spAutoFit/>
          </a:bodyPr>
          <a:lstStyle/>
          <a:p>
            <a:pPr algn="l"/>
            <a:r>
              <a:rPr sz="3800" b="1">
                <a:solidFill>
                  <a:srgbClr val="FFFFFF"/>
                </a:solidFill>
                <a:latin typeface="Calibri"/>
              </a:rPr>
              <a:t>Let's See Your Agency on This Platform</a:t>
            </a:r>
          </a:p>
        </p:txBody>
      </p:sp>
      <p:sp>
        <p:nvSpPr>
          <p:cNvPr id="7" name="Rectangle 6"/>
          <p:cNvSpPr/>
          <p:nvPr/>
        </p:nvSpPr>
        <p:spPr>
          <a:xfrm>
            <a:off x="548640" y="269748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2880360"/>
            <a:ext cx="10972800" cy="1097280"/>
          </a:xfrm>
          <a:prstGeom prst="rect">
            <a:avLst/>
          </a:prstGeom>
          <a:noFill/>
        </p:spPr>
        <p:txBody>
          <a:bodyPr wrap="square" lIns="45720" rIns="45720" tIns="18288" bIns="18288" anchor="t">
            <a:spAutoFit/>
          </a:bodyPr>
          <a:lstStyle/>
          <a:p>
            <a:pPr algn="l"/>
            <a:r>
              <a:rPr sz="1400" b="0">
                <a:solidFill>
                  <a:srgbClr val="FFFFFF"/>
                </a:solidFill>
                <a:latin typeface="Calibri"/>
              </a:rPr>
              <a:t>Book a 30-minute walkthrough. We'll log into the live Filipino Homecare instance together so you can see exactly how it runs — then talk through your branding, your caregivers, your clients, and a realistic go-live timeline. No slides. No contract pressure.</a:t>
            </a:r>
          </a:p>
        </p:txBody>
      </p:sp>
      <p:sp>
        <p:nvSpPr>
          <p:cNvPr id="9" name="Rounded Rectangle 8"/>
          <p:cNvSpPr/>
          <p:nvPr/>
        </p:nvSpPr>
        <p:spPr>
          <a:xfrm>
            <a:off x="54864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3152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1 · TODAY</a:t>
            </a:r>
          </a:p>
        </p:txBody>
      </p:sp>
      <p:sp>
        <p:nvSpPr>
          <p:cNvPr id="11" name="TextBox 10"/>
          <p:cNvSpPr txBox="1"/>
          <p:nvPr/>
        </p:nvSpPr>
        <p:spPr>
          <a:xfrm>
            <a:off x="73152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Book a 30-min walkthrough. We log into the live platform together.</a:t>
            </a:r>
          </a:p>
        </p:txBody>
      </p:sp>
      <p:sp>
        <p:nvSpPr>
          <p:cNvPr id="12" name="Rounded Rectangle 11"/>
          <p:cNvSpPr/>
          <p:nvPr/>
        </p:nvSpPr>
        <p:spPr>
          <a:xfrm>
            <a:off x="434340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2628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2 · THIS WEEK</a:t>
            </a:r>
          </a:p>
        </p:txBody>
      </p:sp>
      <p:sp>
        <p:nvSpPr>
          <p:cNvPr id="14" name="TextBox 13"/>
          <p:cNvSpPr txBox="1"/>
          <p:nvPr/>
        </p:nvSpPr>
        <p:spPr>
          <a:xfrm>
            <a:off x="452628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Discovery questionnaire at your own pace — sent after the call.</a:t>
            </a:r>
          </a:p>
        </p:txBody>
      </p:sp>
      <p:sp>
        <p:nvSpPr>
          <p:cNvPr id="15" name="Rounded Rectangle 14"/>
          <p:cNvSpPr/>
          <p:nvPr/>
        </p:nvSpPr>
        <p:spPr>
          <a:xfrm>
            <a:off x="8138160" y="4023360"/>
            <a:ext cx="3657600" cy="1097280"/>
          </a:xfrm>
          <a:prstGeom prst="roundRect">
            <a:avLst>
              <a:gd name="adj" fmla="val 10000"/>
            </a:avLst>
          </a:prstGeom>
          <a:solidFill>
            <a:srgbClr val="1F2B50"/>
          </a:solidFill>
          <a:ln w="12700">
            <a:solidFill>
              <a:srgbClr val="3D4C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321040" y="4114800"/>
            <a:ext cx="3291840" cy="274320"/>
          </a:xfrm>
          <a:prstGeom prst="rect">
            <a:avLst/>
          </a:prstGeom>
          <a:noFill/>
        </p:spPr>
        <p:txBody>
          <a:bodyPr wrap="square" lIns="45720" rIns="45720" tIns="18288" bIns="18288" anchor="t">
            <a:spAutoFit/>
          </a:bodyPr>
          <a:lstStyle/>
          <a:p>
            <a:pPr algn="l"/>
            <a:r>
              <a:rPr sz="1000" b="1">
                <a:solidFill>
                  <a:srgbClr val="FF6F00"/>
                </a:solidFill>
                <a:latin typeface="Calibri"/>
              </a:rPr>
              <a:t>STEP 3 · 7–10 DAYS</a:t>
            </a:r>
          </a:p>
        </p:txBody>
      </p:sp>
      <p:sp>
        <p:nvSpPr>
          <p:cNvPr id="17" name="TextBox 16"/>
          <p:cNvSpPr txBox="1"/>
          <p:nvPr/>
        </p:nvSpPr>
        <p:spPr>
          <a:xfrm>
            <a:off x="8321040" y="4389120"/>
            <a:ext cx="3291840" cy="731520"/>
          </a:xfrm>
          <a:prstGeom prst="rect">
            <a:avLst/>
          </a:prstGeom>
          <a:noFill/>
        </p:spPr>
        <p:txBody>
          <a:bodyPr wrap="square" lIns="45720" rIns="45720" tIns="18288" bIns="18288" anchor="t">
            <a:spAutoFit/>
          </a:bodyPr>
          <a:lstStyle/>
          <a:p>
            <a:pPr algn="l"/>
            <a:r>
              <a:rPr sz="1100" b="0">
                <a:solidFill>
                  <a:srgbClr val="FFFFFF"/>
                </a:solidFill>
                <a:latin typeface="Calibri"/>
              </a:rPr>
              <a:t>Your branded agency goes live. We seed your team + clients.</a:t>
            </a:r>
          </a:p>
        </p:txBody>
      </p:sp>
      <p:sp>
        <p:nvSpPr>
          <p:cNvPr id="18" name="Rounded Rectangle 17"/>
          <p:cNvSpPr/>
          <p:nvPr/>
        </p:nvSpPr>
        <p:spPr>
          <a:xfrm>
            <a:off x="2286000" y="5394960"/>
            <a:ext cx="3840480" cy="502920"/>
          </a:xfrm>
          <a:prstGeom prst="roundRect">
            <a:avLst>
              <a:gd name="adj" fmla="val 4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400" b="1">
                <a:solidFill>
                  <a:srgbClr val="FFFFFF"/>
                </a:solidFill>
                <a:latin typeface="Segoe UI Emoji"/>
              </a:rPr>
              <a:t>📅  Book Your 30-Min Walkthrough  →</a:t>
            </a:r>
          </a:p>
        </p:txBody>
      </p:sp>
      <p:sp>
        <p:nvSpPr>
          <p:cNvPr id="19" name="Rounded Rectangle 18"/>
          <p:cNvSpPr/>
          <p:nvPr/>
        </p:nvSpPr>
        <p:spPr>
          <a:xfrm>
            <a:off x="6309360" y="5394960"/>
            <a:ext cx="3840480" cy="502920"/>
          </a:xfrm>
          <a:prstGeom prst="roundRect">
            <a:avLst>
              <a:gd name="adj" fmla="val 40000"/>
            </a:avLst>
          </a:prstGeom>
          <a:solidFill>
            <a:srgbClr val="253566"/>
          </a:solidFill>
          <a:ln w="190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300" b="1">
                <a:solidFill>
                  <a:srgbClr val="FFFFFF"/>
                </a:solidFill>
                <a:latin typeface="Segoe UI Emoji"/>
              </a:rPr>
              <a:t>🛡  Tour the Live Platform First</a:t>
            </a:r>
          </a:p>
        </p:txBody>
      </p:sp>
      <p:sp>
        <p:nvSpPr>
          <p:cNvPr id="20" name="TextBox 19"/>
          <p:cNvSpPr txBox="1"/>
          <p:nvPr/>
        </p:nvSpPr>
        <p:spPr>
          <a:xfrm>
            <a:off x="548640" y="6080760"/>
            <a:ext cx="10972800" cy="320040"/>
          </a:xfrm>
          <a:prstGeom prst="rect">
            <a:avLst/>
          </a:prstGeom>
          <a:noFill/>
        </p:spPr>
        <p:txBody>
          <a:bodyPr wrap="square" lIns="45720" rIns="45720" tIns="18288" bIns="18288" anchor="t">
            <a:spAutoFit/>
          </a:bodyPr>
          <a:lstStyle/>
          <a:p>
            <a:pPr algn="ctr"/>
            <a:r>
              <a:rPr sz="1100" b="0">
                <a:solidFill>
                  <a:srgbClr val="FFFFFF"/>
                </a:solidFill>
                <a:latin typeface="Calibri"/>
              </a:rPr>
              <a:t>✓  Done-for-you setup     ✓  Month-to-month after launch     ✓  PHIPA pack from day one</a:t>
            </a:r>
          </a:p>
        </p:txBody>
      </p:sp>
      <p:sp>
        <p:nvSpPr>
          <p:cNvPr id="21" name="TextBox 20"/>
          <p:cNvSpPr txBox="1"/>
          <p:nvPr/>
        </p:nvSpPr>
        <p:spPr>
          <a:xfrm>
            <a:off x="548640" y="6400800"/>
            <a:ext cx="10972800" cy="320040"/>
          </a:xfrm>
          <a:prstGeom prst="rect">
            <a:avLst/>
          </a:prstGeom>
          <a:noFill/>
        </p:spPr>
        <p:txBody>
          <a:bodyPr wrap="square" lIns="45720" rIns="45720" tIns="18288" bIns="18288" anchor="t">
            <a:spAutoFit/>
          </a:bodyPr>
          <a:lstStyle/>
          <a:p>
            <a:pPr algn="ctr"/>
            <a:r>
              <a:rPr sz="1000" b="0">
                <a:solidFill>
                  <a:srgbClr val="B0BEC5"/>
                </a:solidFill>
                <a:latin typeface="Calibri"/>
              </a:rPr>
              <a:t>You'll talk to an operator who runs a real home care agency — not a sales rep.</a:t>
            </a:r>
          </a:p>
        </p:txBody>
      </p:sp>
      <p:pic>
        <p:nvPicPr>
          <p:cNvPr id="22" name="Picture 21"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23" name="TextBox 22"/>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11 / 11</a:t>
            </a:r>
          </a:p>
        </p:txBody>
      </p:sp>
      <p:pic>
        <p:nvPicPr>
          <p:cNvPr id="24" name="slide-11.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4"/>
                </p:tgtEl>
              </p:cMediaNode>
            </p:audio>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E53935"/>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THE CHALLENGE</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What Keeps Home Care Owners Up at Night</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2194560"/>
            <a:ext cx="5760720" cy="4023360"/>
          </a:xfrm>
          <a:prstGeom prst="rect">
            <a:avLst/>
          </a:prstGeom>
          <a:noFill/>
        </p:spPr>
        <p:txBody>
          <a:bodyPr wrap="square">
            <a:spAutoFit/>
          </a:bodyPr>
          <a:lstStyle/>
          <a:p>
            <a:pPr algn="l">
              <a:spcAft>
                <a:spcPts val="800"/>
              </a:spcAft>
            </a:pPr>
            <a:r>
              <a:rPr sz="1400" b="1">
                <a:solidFill>
                  <a:srgbClr val="E53935"/>
                </a:solidFill>
                <a:latin typeface="Segoe UI Emoji"/>
              </a:rPr>
              <a:t>✕  </a:t>
            </a:r>
            <a:r>
              <a:rPr sz="1400">
                <a:solidFill>
                  <a:srgbClr val="000000"/>
                </a:solidFill>
                <a:latin typeface="Calibri"/>
              </a:rPr>
              <a:t>Caregivers show up late — or don't show — and the family calls before you know</a:t>
            </a:r>
          </a:p>
          <a:p>
            <a:pPr algn="l">
              <a:spcAft>
                <a:spcPts val="800"/>
              </a:spcAft>
            </a:pPr>
            <a:r>
              <a:rPr sz="1400" b="1">
                <a:solidFill>
                  <a:srgbClr val="E53935"/>
                </a:solidFill>
                <a:latin typeface="Segoe UI Emoji"/>
              </a:rPr>
              <a:t>✕  </a:t>
            </a:r>
            <a:r>
              <a:rPr sz="1400">
                <a:solidFill>
                  <a:srgbClr val="000000"/>
                </a:solidFill>
                <a:latin typeface="Calibri"/>
              </a:rPr>
              <a:t>Paper daily logs go missing; you can't prove what care was given when</a:t>
            </a:r>
          </a:p>
          <a:p>
            <a:pPr algn="l">
              <a:spcAft>
                <a:spcPts val="800"/>
              </a:spcAft>
            </a:pPr>
            <a:r>
              <a:rPr sz="1400" b="1">
                <a:solidFill>
                  <a:srgbClr val="E53935"/>
                </a:solidFill>
                <a:latin typeface="Segoe UI Emoji"/>
              </a:rPr>
              <a:t>✕  </a:t>
            </a:r>
            <a:r>
              <a:rPr sz="1400">
                <a:solidFill>
                  <a:srgbClr val="000000"/>
                </a:solidFill>
                <a:latin typeface="Calibri"/>
              </a:rPr>
              <a:t>One schedule change = an hour of phone calls and texts</a:t>
            </a:r>
          </a:p>
          <a:p>
            <a:pPr algn="l">
              <a:spcAft>
                <a:spcPts val="800"/>
              </a:spcAft>
            </a:pPr>
            <a:r>
              <a:rPr sz="1400" b="1">
                <a:solidFill>
                  <a:srgbClr val="E53935"/>
                </a:solidFill>
                <a:latin typeface="Segoe UI Emoji"/>
              </a:rPr>
              <a:t>✕  </a:t>
            </a:r>
            <a:r>
              <a:rPr sz="1400">
                <a:solidFill>
                  <a:srgbClr val="000000"/>
                </a:solidFill>
                <a:latin typeface="Calibri"/>
              </a:rPr>
              <a:t>A privacy complaint to the IPC — and no audit trail showing who saw which record</a:t>
            </a:r>
          </a:p>
          <a:p>
            <a:pPr algn="l">
              <a:spcAft>
                <a:spcPts val="800"/>
              </a:spcAft>
            </a:pPr>
            <a:r>
              <a:rPr sz="1400" b="1">
                <a:solidFill>
                  <a:srgbClr val="E53935"/>
                </a:solidFill>
                <a:latin typeface="Segoe UI Emoji"/>
              </a:rPr>
              <a:t>✕  </a:t>
            </a:r>
            <a:r>
              <a:rPr sz="1400">
                <a:solidFill>
                  <a:srgbClr val="000000"/>
                </a:solidFill>
                <a:latin typeface="Calibri"/>
              </a:rPr>
              <a:t>Worker leaves with a phone full of PHI and no way to revoke access</a:t>
            </a:r>
          </a:p>
        </p:txBody>
      </p:sp>
      <p:sp>
        <p:nvSpPr>
          <p:cNvPr id="6" name="Rounded Rectangle 5"/>
          <p:cNvSpPr/>
          <p:nvPr/>
        </p:nvSpPr>
        <p:spPr>
          <a:xfrm>
            <a:off x="6583680" y="219456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83680" y="233172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8" name="TextBox 7"/>
          <p:cNvSpPr txBox="1"/>
          <p:nvPr/>
        </p:nvSpPr>
        <p:spPr>
          <a:xfrm>
            <a:off x="6583680" y="306324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Family Complaints</a:t>
            </a:r>
          </a:p>
        </p:txBody>
      </p:sp>
      <p:sp>
        <p:nvSpPr>
          <p:cNvPr id="9" name="TextBox 8"/>
          <p:cNvSpPr txBox="1"/>
          <p:nvPr/>
        </p:nvSpPr>
        <p:spPr>
          <a:xfrm>
            <a:off x="6583680" y="342900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“Where's our caregiver?”</a:t>
            </a:r>
          </a:p>
        </p:txBody>
      </p:sp>
      <p:sp>
        <p:nvSpPr>
          <p:cNvPr id="10" name="Rounded Rectangle 9"/>
          <p:cNvSpPr/>
          <p:nvPr/>
        </p:nvSpPr>
        <p:spPr>
          <a:xfrm>
            <a:off x="9281160" y="219456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281160" y="233172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12" name="TextBox 11"/>
          <p:cNvSpPr txBox="1"/>
          <p:nvPr/>
        </p:nvSpPr>
        <p:spPr>
          <a:xfrm>
            <a:off x="9281160" y="306324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Missing Care Logs</a:t>
            </a:r>
          </a:p>
        </p:txBody>
      </p:sp>
      <p:sp>
        <p:nvSpPr>
          <p:cNvPr id="13" name="TextBox 12"/>
          <p:cNvSpPr txBox="1"/>
          <p:nvPr/>
        </p:nvSpPr>
        <p:spPr>
          <a:xfrm>
            <a:off x="9281160" y="342900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Can't prove the visit</a:t>
            </a:r>
          </a:p>
        </p:txBody>
      </p:sp>
      <p:sp>
        <p:nvSpPr>
          <p:cNvPr id="14" name="Rounded Rectangle 13"/>
          <p:cNvSpPr/>
          <p:nvPr/>
        </p:nvSpPr>
        <p:spPr>
          <a:xfrm>
            <a:off x="6583680" y="420624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83680" y="434340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16" name="TextBox 15"/>
          <p:cNvSpPr txBox="1"/>
          <p:nvPr/>
        </p:nvSpPr>
        <p:spPr>
          <a:xfrm>
            <a:off x="6583680" y="507492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PHIPA Exposure</a:t>
            </a:r>
          </a:p>
        </p:txBody>
      </p:sp>
      <p:sp>
        <p:nvSpPr>
          <p:cNvPr id="17" name="TextBox 16"/>
          <p:cNvSpPr txBox="1"/>
          <p:nvPr/>
        </p:nvSpPr>
        <p:spPr>
          <a:xfrm>
            <a:off x="6583680" y="544068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No audit trail, no consent</a:t>
            </a:r>
          </a:p>
        </p:txBody>
      </p:sp>
      <p:sp>
        <p:nvSpPr>
          <p:cNvPr id="18" name="Rounded Rectangle 17"/>
          <p:cNvSpPr/>
          <p:nvPr/>
        </p:nvSpPr>
        <p:spPr>
          <a:xfrm>
            <a:off x="9281160" y="4206240"/>
            <a:ext cx="2514600" cy="182880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281160" y="4343400"/>
            <a:ext cx="2514600" cy="2514600"/>
          </a:xfrm>
          <a:prstGeom prst="rect">
            <a:avLst/>
          </a:prstGeom>
          <a:noFill/>
        </p:spPr>
        <p:txBody>
          <a:bodyPr wrap="none" lIns="0" rIns="0" tIns="0" bIns="0" anchor="ctr">
            <a:spAutoFit/>
          </a:bodyPr>
          <a:lstStyle/>
          <a:p>
            <a:pPr algn="ctr"/>
            <a:r>
              <a:rPr sz="2800">
                <a:solidFill>
                  <a:srgbClr val="0D47A1"/>
                </a:solidFill>
                <a:latin typeface="Segoe UI Emoji"/>
              </a:rPr>
              <a:t>🙈</a:t>
            </a:r>
          </a:p>
        </p:txBody>
      </p:sp>
      <p:sp>
        <p:nvSpPr>
          <p:cNvPr id="20" name="TextBox 19"/>
          <p:cNvSpPr txBox="1"/>
          <p:nvPr/>
        </p:nvSpPr>
        <p:spPr>
          <a:xfrm>
            <a:off x="9281160" y="5074920"/>
            <a:ext cx="2514600" cy="365760"/>
          </a:xfrm>
          <a:prstGeom prst="rect">
            <a:avLst/>
          </a:prstGeom>
          <a:noFill/>
        </p:spPr>
        <p:txBody>
          <a:bodyPr wrap="square" lIns="45720" rIns="45720" tIns="18288" bIns="18288" anchor="t">
            <a:spAutoFit/>
          </a:bodyPr>
          <a:lstStyle/>
          <a:p>
            <a:pPr algn="ctr"/>
            <a:r>
              <a:rPr sz="1300" b="1">
                <a:solidFill>
                  <a:srgbClr val="0D47A1"/>
                </a:solidFill>
                <a:latin typeface="Calibri"/>
              </a:rPr>
              <a:t>Flying Blind</a:t>
            </a:r>
          </a:p>
        </p:txBody>
      </p:sp>
      <p:sp>
        <p:nvSpPr>
          <p:cNvPr id="21" name="TextBox 20"/>
          <p:cNvSpPr txBox="1"/>
          <p:nvPr/>
        </p:nvSpPr>
        <p:spPr>
          <a:xfrm>
            <a:off x="9281160" y="5440680"/>
            <a:ext cx="2514600" cy="457200"/>
          </a:xfrm>
          <a:prstGeom prst="rect">
            <a:avLst/>
          </a:prstGeom>
          <a:noFill/>
        </p:spPr>
        <p:txBody>
          <a:bodyPr wrap="square" lIns="45720" rIns="45720" tIns="18288" bIns="18288" anchor="t">
            <a:spAutoFit/>
          </a:bodyPr>
          <a:lstStyle/>
          <a:p>
            <a:pPr algn="ctr"/>
            <a:r>
              <a:rPr sz="1000" b="0">
                <a:solidFill>
                  <a:srgbClr val="888888"/>
                </a:solidFill>
                <a:latin typeface="Calibri"/>
              </a:rPr>
              <a:t>React, never prevent</a:t>
            </a:r>
          </a:p>
        </p:txBody>
      </p:sp>
      <p:sp>
        <p:nvSpPr>
          <p:cNvPr id="22" name="TextBox 21"/>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2 / 11</a:t>
            </a:r>
          </a:p>
        </p:txBody>
      </p:sp>
      <p:pic>
        <p:nvPicPr>
          <p:cNvPr id="23" name="slide-02.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3"/>
                </p:tgtEl>
              </p:cMediaNode>
            </p:audio>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THE SOLUTION</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One App. Every Caregiver. Every Client.</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Caregiver scheduling, GPS-verified clock-in, digital care logs, family-facing communication, and PHIPA-compliant documentation — built into a single mobile-first platform.</a:t>
            </a:r>
          </a:p>
        </p:txBody>
      </p:sp>
      <p:sp>
        <p:nvSpPr>
          <p:cNvPr id="6" name="Rounded Rectangle 5"/>
          <p:cNvSpPr/>
          <p:nvPr/>
        </p:nvSpPr>
        <p:spPr>
          <a:xfrm>
            <a:off x="54864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Caregiver Scheduling</a:t>
            </a:r>
          </a:p>
        </p:txBody>
      </p:sp>
      <p:sp>
        <p:nvSpPr>
          <p:cNvPr id="9" name="TextBox 8"/>
          <p:cNvSpPr txBox="1"/>
          <p:nvPr/>
        </p:nvSpPr>
        <p:spPr>
          <a:xfrm>
            <a:off x="54864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Day / afternoon / night shifts. Multi-caregiver 24/7 clients supported.</a:t>
            </a:r>
          </a:p>
        </p:txBody>
      </p:sp>
      <p:sp>
        <p:nvSpPr>
          <p:cNvPr id="10" name="Rounded Rectangle 9"/>
          <p:cNvSpPr/>
          <p:nvPr/>
        </p:nvSpPr>
        <p:spPr>
          <a:xfrm>
            <a:off x="336042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042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336042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GPS Clock-In/Out</a:t>
            </a:r>
          </a:p>
        </p:txBody>
      </p:sp>
      <p:sp>
        <p:nvSpPr>
          <p:cNvPr id="13" name="TextBox 12"/>
          <p:cNvSpPr txBox="1"/>
          <p:nvPr/>
        </p:nvSpPr>
        <p:spPr>
          <a:xfrm>
            <a:off x="336042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Proof the caregiver was at the client's home — every shift.</a:t>
            </a:r>
          </a:p>
        </p:txBody>
      </p:sp>
      <p:sp>
        <p:nvSpPr>
          <p:cNvPr id="14" name="Rounded Rectangle 13"/>
          <p:cNvSpPr/>
          <p:nvPr/>
        </p:nvSpPr>
        <p:spPr>
          <a:xfrm>
            <a:off x="617220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7220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617220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Digital Care Logs</a:t>
            </a:r>
          </a:p>
        </p:txBody>
      </p:sp>
      <p:sp>
        <p:nvSpPr>
          <p:cNvPr id="17" name="TextBox 16"/>
          <p:cNvSpPr txBox="1"/>
          <p:nvPr/>
        </p:nvSpPr>
        <p:spPr>
          <a:xfrm>
            <a:off x="617220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Bathing, meds, meals, mobility, mood — auto-PDF'd to the client folder.</a:t>
            </a:r>
          </a:p>
        </p:txBody>
      </p:sp>
      <p:sp>
        <p:nvSpPr>
          <p:cNvPr id="18" name="Rounded Rectangle 17"/>
          <p:cNvSpPr/>
          <p:nvPr/>
        </p:nvSpPr>
        <p:spPr>
          <a:xfrm>
            <a:off x="898398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98398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898398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Team Chats Per Client</a:t>
            </a:r>
          </a:p>
        </p:txBody>
      </p:sp>
      <p:sp>
        <p:nvSpPr>
          <p:cNvPr id="21" name="TextBox 20"/>
          <p:cNvSpPr txBox="1"/>
          <p:nvPr/>
        </p:nvSpPr>
        <p:spPr>
          <a:xfrm>
            <a:off x="898398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Every caregiver on a client's team in one private group.</a:t>
            </a:r>
          </a:p>
        </p:txBody>
      </p:sp>
      <p:sp>
        <p:nvSpPr>
          <p:cNvPr id="22" name="Rounded Rectangle 21"/>
          <p:cNvSpPr/>
          <p:nvPr/>
        </p:nvSpPr>
        <p:spPr>
          <a:xfrm>
            <a:off x="54864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864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54864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Care Plans &amp; Consent</a:t>
            </a:r>
          </a:p>
        </p:txBody>
      </p:sp>
      <p:sp>
        <p:nvSpPr>
          <p:cNvPr id="25" name="TextBox 24"/>
          <p:cNvSpPr txBox="1"/>
          <p:nvPr/>
        </p:nvSpPr>
        <p:spPr>
          <a:xfrm>
            <a:off x="54864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PHI consent, care plan, PSW contracts — all e-signed.</a:t>
            </a:r>
          </a:p>
        </p:txBody>
      </p:sp>
      <p:sp>
        <p:nvSpPr>
          <p:cNvPr id="26" name="Rounded Rectangle 25"/>
          <p:cNvSpPr/>
          <p:nvPr/>
        </p:nvSpPr>
        <p:spPr>
          <a:xfrm>
            <a:off x="336042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042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336042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Admin Dashboard</a:t>
            </a:r>
          </a:p>
        </p:txBody>
      </p:sp>
      <p:sp>
        <p:nvSpPr>
          <p:cNvPr id="29" name="TextBox 28"/>
          <p:cNvSpPr txBox="1"/>
          <p:nvPr/>
        </p:nvSpPr>
        <p:spPr>
          <a:xfrm>
            <a:off x="336042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Real-time view of every caregiver, every shift, every client.</a:t>
            </a:r>
          </a:p>
        </p:txBody>
      </p:sp>
      <p:sp>
        <p:nvSpPr>
          <p:cNvPr id="30" name="Rounded Rectangle 29"/>
          <p:cNvSpPr/>
          <p:nvPr/>
        </p:nvSpPr>
        <p:spPr>
          <a:xfrm>
            <a:off x="617220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7220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2" name="TextBox 31"/>
          <p:cNvSpPr txBox="1"/>
          <p:nvPr/>
        </p:nvSpPr>
        <p:spPr>
          <a:xfrm>
            <a:off x="617220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Caregiver Mobile App</a:t>
            </a:r>
          </a:p>
        </p:txBody>
      </p:sp>
      <p:sp>
        <p:nvSpPr>
          <p:cNvPr id="33" name="TextBox 32"/>
          <p:cNvSpPr txBox="1"/>
          <p:nvPr/>
        </p:nvSpPr>
        <p:spPr>
          <a:xfrm>
            <a:off x="617220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Schedule, clock-in, care logs, photos — from the caregiver's phone.</a:t>
            </a:r>
          </a:p>
        </p:txBody>
      </p:sp>
      <p:sp>
        <p:nvSpPr>
          <p:cNvPr id="34" name="TextBox 33"/>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3 / 11</a:t>
            </a:r>
          </a:p>
        </p:txBody>
      </p:sp>
      <p:pic>
        <p:nvPicPr>
          <p:cNvPr id="35" name="slide-03.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5"/>
                </p:tgtEl>
              </p:cMediaNode>
            </p:audio>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effectLst/>
        <a:gradFill flip="none" rotWithShape="1">
          <a:gsLst>
            <a:gs pos="0">
              <a:srgbClr val="1A1A2E"/>
            </a:gs>
            <a:gs pos="100000">
              <a:srgbClr val="16213E"/>
            </a:gs>
          </a:gsLst>
          <a:lin ang="2700000" scaled="1"/>
        </a:gradFill>
      </p:bgPr>
    </p:bg>
    <p:spTree>
      <p:nvGrpSpPr>
        <p:cNvPr id="1" name=""/>
        <p:cNvGrpSpPr/>
        <p:nvPr/>
      </p:nvGrpSpPr>
      <p:grpSpPr/>
      <p:pic>
        <p:nvPicPr>
          <p:cNvPr id="2" name="Picture 1" descr="logo-fieldstaff-earth-1024.png"/>
          <p:cNvPicPr>
            <a:picLocks noChangeAspect="1"/>
          </p:cNvPicPr>
          <p:nvPr/>
        </p:nvPicPr>
        <p:blipFill>
          <a:blip r:embed="rId2">
            <a:alphaModFix amt="25000"/>
          </a:blip>
          <a:stretch>
            <a:fillRect/>
          </a:stretch>
        </p:blipFill>
        <p:spPr>
          <a:xfrm>
            <a:off x="9418320" y="274320"/>
            <a:ext cx="2926080" cy="2926080"/>
          </a:xfrm>
          <a:prstGeom prst="rect">
            <a:avLst/>
          </a:prstGeom>
        </p:spPr>
      </p:pic>
      <p:sp>
        <p:nvSpPr>
          <p:cNvPr id="3" name="Rounded Rectangle 2"/>
          <p:cNvSpPr/>
          <p:nvPr/>
        </p:nvSpPr>
        <p:spPr>
          <a:xfrm>
            <a:off x="548640" y="365760"/>
            <a:ext cx="4023360" cy="320040"/>
          </a:xfrm>
          <a:prstGeom prst="roundRect">
            <a:avLst>
              <a:gd name="adj" fmla="val 50000"/>
            </a:avLst>
          </a:prstGeom>
          <a:solidFill>
            <a:srgbClr val="3D2B0F"/>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6F00"/>
                </a:solidFill>
                <a:latin typeface="Calibri"/>
              </a:rPr>
              <a:t>PREMIUM ADD-ON · $99/MO</a:t>
            </a:r>
          </a:p>
        </p:txBody>
      </p:sp>
      <p:sp>
        <p:nvSpPr>
          <p:cNvPr id="4" name="TextBox 3"/>
          <p:cNvSpPr txBox="1"/>
          <p:nvPr/>
        </p:nvSpPr>
        <p:spPr>
          <a:xfrm>
            <a:off x="548640" y="822960"/>
            <a:ext cx="10058400" cy="822960"/>
          </a:xfrm>
          <a:prstGeom prst="rect">
            <a:avLst/>
          </a:prstGeom>
          <a:noFill/>
        </p:spPr>
        <p:txBody>
          <a:bodyPr wrap="square" lIns="45720" rIns="45720" tIns="18288" bIns="18288" anchor="t">
            <a:spAutoFit/>
          </a:bodyPr>
          <a:lstStyle/>
          <a:p>
            <a:pPr algn="l"/>
            <a:r>
              <a:rPr sz="3200" b="1">
                <a:solidFill>
                  <a:srgbClr val="FFFFFF"/>
                </a:solidFill>
                <a:latin typeface="Calibri"/>
              </a:rPr>
              <a:t>📞  Never Miss Another Call</a:t>
            </a:r>
          </a:p>
        </p:txBody>
      </p:sp>
      <p:sp>
        <p:nvSpPr>
          <p:cNvPr id="5" name="Rectangle 4"/>
          <p:cNvSpPr/>
          <p:nvPr/>
        </p:nvSpPr>
        <p:spPr>
          <a:xfrm>
            <a:off x="548640" y="1691640"/>
            <a:ext cx="1463040" cy="54864"/>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874519"/>
            <a:ext cx="10972800" cy="1280160"/>
          </a:xfrm>
          <a:prstGeom prst="rect">
            <a:avLst/>
          </a:prstGeom>
          <a:noFill/>
        </p:spPr>
        <p:txBody>
          <a:bodyPr wrap="square" lIns="45720" rIns="45720" tIns="18288" bIns="18288" anchor="t">
            <a:spAutoFit/>
          </a:bodyPr>
          <a:lstStyle/>
          <a:p>
            <a:pPr algn="l"/>
            <a:r>
              <a:rPr sz="1300" b="0">
                <a:solidFill>
                  <a:srgbClr val="E8EAF6"/>
                </a:solidFill>
                <a:latin typeface="Calibri"/>
              </a:rPr>
              <a:t>The AI Receptionist answers every missed intake call 24/7 with a simple choice: press 1 to leave a voicemail, or press 2 to chat by text. Elderly clients get a familiar voicemail; adult children get a fast SMS conversation. Your Care Coordinator is notified within 60 seconds with full context.</a:t>
            </a:r>
          </a:p>
        </p:txBody>
      </p:sp>
      <p:sp>
        <p:nvSpPr>
          <p:cNvPr id="7" name="Rounded Rectangle 6"/>
          <p:cNvSpPr/>
          <p:nvPr/>
        </p:nvSpPr>
        <p:spPr>
          <a:xfrm>
            <a:off x="54864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4864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24/7</a:t>
            </a:r>
          </a:p>
        </p:txBody>
      </p:sp>
      <p:sp>
        <p:nvSpPr>
          <p:cNvPr id="9" name="TextBox 8"/>
          <p:cNvSpPr txBox="1"/>
          <p:nvPr/>
        </p:nvSpPr>
        <p:spPr>
          <a:xfrm>
            <a:off x="54864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AI Coverage</a:t>
            </a:r>
          </a:p>
        </p:txBody>
      </p:sp>
      <p:sp>
        <p:nvSpPr>
          <p:cNvPr id="10" name="TextBox 9"/>
          <p:cNvSpPr txBox="1"/>
          <p:nvPr/>
        </p:nvSpPr>
        <p:spPr>
          <a:xfrm>
            <a:off x="54864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Every day of the year</a:t>
            </a:r>
          </a:p>
        </p:txBody>
      </p:sp>
      <p:sp>
        <p:nvSpPr>
          <p:cNvPr id="11" name="Rounded Rectangle 10"/>
          <p:cNvSpPr/>
          <p:nvPr/>
        </p:nvSpPr>
        <p:spPr>
          <a:xfrm>
            <a:off x="438912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38912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&lt;60s</a:t>
            </a:r>
          </a:p>
        </p:txBody>
      </p:sp>
      <p:sp>
        <p:nvSpPr>
          <p:cNvPr id="13" name="TextBox 12"/>
          <p:cNvSpPr txBox="1"/>
          <p:nvPr/>
        </p:nvSpPr>
        <p:spPr>
          <a:xfrm>
            <a:off x="438912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Lead Captured</a:t>
            </a:r>
          </a:p>
        </p:txBody>
      </p:sp>
      <p:sp>
        <p:nvSpPr>
          <p:cNvPr id="14" name="TextBox 13"/>
          <p:cNvSpPr txBox="1"/>
          <p:nvPr/>
        </p:nvSpPr>
        <p:spPr>
          <a:xfrm>
            <a:off x="438912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From call to dispatch</a:t>
            </a:r>
          </a:p>
        </p:txBody>
      </p:sp>
      <p:sp>
        <p:nvSpPr>
          <p:cNvPr id="15" name="Rounded Rectangle 14"/>
          <p:cNvSpPr/>
          <p:nvPr/>
        </p:nvSpPr>
        <p:spPr>
          <a:xfrm>
            <a:off x="8229600" y="3291840"/>
            <a:ext cx="3657600" cy="1371600"/>
          </a:xfrm>
          <a:prstGeom prst="roundRect">
            <a:avLst>
              <a:gd name="adj" fmla="val 10000"/>
            </a:avLst>
          </a:prstGeom>
          <a:solidFill>
            <a:srgbClr val="252E4E"/>
          </a:solidFill>
          <a:ln w="19050">
            <a:solidFill>
              <a:srgbClr val="404E7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29600" y="3383280"/>
            <a:ext cx="3657600" cy="640080"/>
          </a:xfrm>
          <a:prstGeom prst="rect">
            <a:avLst/>
          </a:prstGeom>
          <a:noFill/>
        </p:spPr>
        <p:txBody>
          <a:bodyPr wrap="square" lIns="45720" rIns="45720" tIns="18288" bIns="18288" anchor="t">
            <a:spAutoFit/>
          </a:bodyPr>
          <a:lstStyle/>
          <a:p>
            <a:pPr algn="ctr"/>
            <a:r>
              <a:rPr sz="3600" b="1">
                <a:solidFill>
                  <a:srgbClr val="FF6F00"/>
                </a:solidFill>
                <a:latin typeface="Calibri"/>
              </a:rPr>
              <a:t>80%+</a:t>
            </a:r>
          </a:p>
        </p:txBody>
      </p:sp>
      <p:sp>
        <p:nvSpPr>
          <p:cNvPr id="17" name="TextBox 16"/>
          <p:cNvSpPr txBox="1"/>
          <p:nvPr/>
        </p:nvSpPr>
        <p:spPr>
          <a:xfrm>
            <a:off x="8229600" y="4069080"/>
            <a:ext cx="3657600" cy="274320"/>
          </a:xfrm>
          <a:prstGeom prst="rect">
            <a:avLst/>
          </a:prstGeom>
          <a:noFill/>
        </p:spPr>
        <p:txBody>
          <a:bodyPr wrap="square" lIns="45720" rIns="45720" tIns="18288" bIns="18288" anchor="t">
            <a:spAutoFit/>
          </a:bodyPr>
          <a:lstStyle/>
          <a:p>
            <a:pPr algn="ctr"/>
            <a:r>
              <a:rPr sz="1100" b="1">
                <a:solidFill>
                  <a:srgbClr val="FFFFFF"/>
                </a:solidFill>
                <a:latin typeface="Calibri"/>
              </a:rPr>
              <a:t>Voicemail Callbacks</a:t>
            </a:r>
          </a:p>
        </p:txBody>
      </p:sp>
      <p:sp>
        <p:nvSpPr>
          <p:cNvPr id="18" name="TextBox 17"/>
          <p:cNvSpPr txBox="1"/>
          <p:nvPr/>
        </p:nvSpPr>
        <p:spPr>
          <a:xfrm>
            <a:off x="8229600" y="4343400"/>
            <a:ext cx="3657600" cy="274320"/>
          </a:xfrm>
          <a:prstGeom prst="rect">
            <a:avLst/>
          </a:prstGeom>
          <a:noFill/>
        </p:spPr>
        <p:txBody>
          <a:bodyPr wrap="square" lIns="45720" rIns="45720" tIns="18288" bIns="18288" anchor="t">
            <a:spAutoFit/>
          </a:bodyPr>
          <a:lstStyle/>
          <a:p>
            <a:pPr algn="ctr"/>
            <a:r>
              <a:rPr sz="900" b="0">
                <a:solidFill>
                  <a:srgbClr val="B0BEC5"/>
                </a:solidFill>
                <a:latin typeface="Calibri"/>
              </a:rPr>
              <a:t>Never happen — until AI</a:t>
            </a:r>
          </a:p>
        </p:txBody>
      </p:sp>
      <p:sp>
        <p:nvSpPr>
          <p:cNvPr id="19" name="TextBox 18"/>
          <p:cNvSpPr txBox="1"/>
          <p:nvPr/>
        </p:nvSpPr>
        <p:spPr>
          <a:xfrm>
            <a:off x="54864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a:t>
            </a:r>
          </a:p>
        </p:txBody>
      </p:sp>
      <p:sp>
        <p:nvSpPr>
          <p:cNvPr id="20" name="TextBox 19"/>
          <p:cNvSpPr txBox="1"/>
          <p:nvPr/>
        </p:nvSpPr>
        <p:spPr>
          <a:xfrm>
            <a:off x="54864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The Call</a:t>
            </a:r>
          </a:p>
        </p:txBody>
      </p:sp>
      <p:sp>
        <p:nvSpPr>
          <p:cNvPr id="21" name="TextBox 20"/>
          <p:cNvSpPr txBox="1"/>
          <p:nvPr/>
        </p:nvSpPr>
        <p:spPr>
          <a:xfrm>
            <a:off x="54864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AI answers within 1-2 rings: press 1 voicemail, 2 chat by text.</a:t>
            </a:r>
          </a:p>
        </p:txBody>
      </p:sp>
      <p:sp>
        <p:nvSpPr>
          <p:cNvPr id="22" name="TextBox 21"/>
          <p:cNvSpPr txBox="1"/>
          <p:nvPr/>
        </p:nvSpPr>
        <p:spPr>
          <a:xfrm>
            <a:off x="438912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a:t>
            </a:r>
          </a:p>
        </p:txBody>
      </p:sp>
      <p:sp>
        <p:nvSpPr>
          <p:cNvPr id="23" name="TextBox 22"/>
          <p:cNvSpPr txBox="1"/>
          <p:nvPr/>
        </p:nvSpPr>
        <p:spPr>
          <a:xfrm>
            <a:off x="438912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Caller's Choice</a:t>
            </a:r>
          </a:p>
        </p:txBody>
      </p:sp>
      <p:sp>
        <p:nvSpPr>
          <p:cNvPr id="24" name="TextBox 23"/>
          <p:cNvSpPr txBox="1"/>
          <p:nvPr/>
        </p:nvSpPr>
        <p:spPr>
          <a:xfrm>
            <a:off x="438912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1 · Voicemail (elderly clients)  |  2 · Chat (adult children)</a:t>
            </a:r>
          </a:p>
        </p:txBody>
      </p:sp>
      <p:sp>
        <p:nvSpPr>
          <p:cNvPr id="25" name="TextBox 24"/>
          <p:cNvSpPr txBox="1"/>
          <p:nvPr/>
        </p:nvSpPr>
        <p:spPr>
          <a:xfrm>
            <a:off x="8229600" y="4937760"/>
            <a:ext cx="3657600" cy="365760"/>
          </a:xfrm>
          <a:prstGeom prst="rect">
            <a:avLst/>
          </a:prstGeom>
          <a:noFill/>
        </p:spPr>
        <p:txBody>
          <a:bodyPr wrap="square" lIns="45720" rIns="45720" tIns="18288" bIns="18288" anchor="t">
            <a:spAutoFit/>
          </a:bodyPr>
          <a:lstStyle/>
          <a:p>
            <a:pPr algn="ctr"/>
            <a:r>
              <a:rPr sz="2200" b="0">
                <a:solidFill>
                  <a:srgbClr val="FFFFFF"/>
                </a:solidFill>
                <a:latin typeface="Calibri"/>
              </a:rPr>
              <a:t>📨</a:t>
            </a:r>
          </a:p>
        </p:txBody>
      </p:sp>
      <p:sp>
        <p:nvSpPr>
          <p:cNvPr id="26" name="TextBox 25"/>
          <p:cNvSpPr txBox="1"/>
          <p:nvPr/>
        </p:nvSpPr>
        <p:spPr>
          <a:xfrm>
            <a:off x="8229600" y="5349240"/>
            <a:ext cx="3657600" cy="320040"/>
          </a:xfrm>
          <a:prstGeom prst="rect">
            <a:avLst/>
          </a:prstGeom>
          <a:noFill/>
        </p:spPr>
        <p:txBody>
          <a:bodyPr wrap="square" lIns="45720" rIns="45720" tIns="18288" bIns="18288" anchor="t">
            <a:spAutoFit/>
          </a:bodyPr>
          <a:lstStyle/>
          <a:p>
            <a:pPr algn="ctr"/>
            <a:r>
              <a:rPr sz="1200" b="1">
                <a:solidFill>
                  <a:srgbClr val="90CAF9"/>
                </a:solidFill>
                <a:latin typeface="Calibri"/>
              </a:rPr>
              <a:t>Coordinator Alerted</a:t>
            </a:r>
          </a:p>
        </p:txBody>
      </p:sp>
      <p:sp>
        <p:nvSpPr>
          <p:cNvPr id="27" name="TextBox 26"/>
          <p:cNvSpPr txBox="1"/>
          <p:nvPr/>
        </p:nvSpPr>
        <p:spPr>
          <a:xfrm>
            <a:off x="8229600" y="5715000"/>
            <a:ext cx="3657600" cy="594360"/>
          </a:xfrm>
          <a:prstGeom prst="rect">
            <a:avLst/>
          </a:prstGeom>
          <a:noFill/>
        </p:spPr>
        <p:txBody>
          <a:bodyPr wrap="square" lIns="45720" rIns="45720" tIns="18288" bIns="18288" anchor="t">
            <a:spAutoFit/>
          </a:bodyPr>
          <a:lstStyle/>
          <a:p>
            <a:pPr algn="ctr"/>
            <a:r>
              <a:rPr sz="1000" b="0">
                <a:solidFill>
                  <a:srgbClr val="E0E7FF"/>
                </a:solidFill>
                <a:latin typeface="Calibri"/>
              </a:rPr>
              <a:t>Voicemail transcript or chat summary — inbox + SMS in &lt;60 seconds.</a:t>
            </a:r>
          </a:p>
        </p:txBody>
      </p:sp>
      <p:pic>
        <p:nvPicPr>
          <p:cNvPr id="28" name="Picture 27" descr="fieldstaff-text-logo-white-350.png"/>
          <p:cNvPicPr>
            <a:picLocks noChangeAspect="1"/>
          </p:cNvPicPr>
          <p:nvPr/>
        </p:nvPicPr>
        <p:blipFill>
          <a:blip r:embed="rId3"/>
          <a:stretch>
            <a:fillRect/>
          </a:stretch>
        </p:blipFill>
        <p:spPr>
          <a:xfrm>
            <a:off x="457200" y="6446520"/>
            <a:ext cx="1280160" cy="149962"/>
          </a:xfrm>
          <a:prstGeom prst="rect">
            <a:avLst/>
          </a:prstGeom>
        </p:spPr>
      </p:pic>
      <p:sp>
        <p:nvSpPr>
          <p:cNvPr id="29" name="TextBox 28"/>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FFFFFF"/>
                </a:solidFill>
                <a:latin typeface="Calibri"/>
              </a:rPr>
              <a:t>4 / 11</a:t>
            </a:r>
          </a:p>
        </p:txBody>
      </p:sp>
      <p:pic>
        <p:nvPicPr>
          <p:cNvPr id="30" name="slide-04.mp3">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7"/>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0"/>
                </p:tgtEl>
              </p:cMediaNode>
            </p:audio>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  PHIPA COMPLIANCE PACK · INCLUDED</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Built for Ontario's Privacy Law</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Every home care agency is a Health Information Custodian under PHIPA. Most software pretends that doesn't exist. We built it in.</a:t>
            </a:r>
          </a:p>
        </p:txBody>
      </p:sp>
      <p:sp>
        <p:nvSpPr>
          <p:cNvPr id="6" name="Rounded Rectangle 5"/>
          <p:cNvSpPr/>
          <p:nvPr/>
        </p:nvSpPr>
        <p:spPr>
          <a:xfrm>
            <a:off x="54864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Access Audit Log</a:t>
            </a:r>
          </a:p>
        </p:txBody>
      </p:sp>
      <p:sp>
        <p:nvSpPr>
          <p:cNvPr id="9" name="TextBox 8"/>
          <p:cNvSpPr txBox="1"/>
          <p:nvPr/>
        </p:nvSpPr>
        <p:spPr>
          <a:xfrm>
            <a:off x="54864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Every record opened is logged — who, when, which client. Tamper-evident.</a:t>
            </a:r>
          </a:p>
        </p:txBody>
      </p:sp>
      <p:sp>
        <p:nvSpPr>
          <p:cNvPr id="10" name="Rounded Rectangle 9"/>
          <p:cNvSpPr/>
          <p:nvPr/>
        </p:nvSpPr>
        <p:spPr>
          <a:xfrm>
            <a:off x="336042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042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336042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Client PHI Consent</a:t>
            </a:r>
          </a:p>
        </p:txBody>
      </p:sp>
      <p:sp>
        <p:nvSpPr>
          <p:cNvPr id="13" name="TextBox 12"/>
          <p:cNvSpPr txBox="1"/>
          <p:nvPr/>
        </p:nvSpPr>
        <p:spPr>
          <a:xfrm>
            <a:off x="336042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E-signed consent per client. Tracked. Revocable. Stored on file.</a:t>
            </a:r>
          </a:p>
        </p:txBody>
      </p:sp>
      <p:sp>
        <p:nvSpPr>
          <p:cNvPr id="14" name="Rounded Rectangle 13"/>
          <p:cNvSpPr/>
          <p:nvPr/>
        </p:nvSpPr>
        <p:spPr>
          <a:xfrm>
            <a:off x="617220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7220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617220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Breach Workflow</a:t>
            </a:r>
          </a:p>
        </p:txBody>
      </p:sp>
      <p:sp>
        <p:nvSpPr>
          <p:cNvPr id="17" name="TextBox 16"/>
          <p:cNvSpPr txBox="1"/>
          <p:nvPr/>
        </p:nvSpPr>
        <p:spPr>
          <a:xfrm>
            <a:off x="617220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Log incidents, draft IPC notification, track containment.</a:t>
            </a:r>
          </a:p>
        </p:txBody>
      </p:sp>
      <p:sp>
        <p:nvSpPr>
          <p:cNvPr id="18" name="Rounded Rectangle 17"/>
          <p:cNvSpPr/>
          <p:nvPr/>
        </p:nvSpPr>
        <p:spPr>
          <a:xfrm>
            <a:off x="898398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98398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898398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Privacy Training</a:t>
            </a:r>
          </a:p>
        </p:txBody>
      </p:sp>
      <p:sp>
        <p:nvSpPr>
          <p:cNvPr id="21" name="TextBox 20"/>
          <p:cNvSpPr txBox="1"/>
          <p:nvPr/>
        </p:nvSpPr>
        <p:spPr>
          <a:xfrm>
            <a:off x="898398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7-module mandatory training, e-signed by every caregiver.</a:t>
            </a:r>
          </a:p>
        </p:txBody>
      </p:sp>
      <p:sp>
        <p:nvSpPr>
          <p:cNvPr id="22" name="Rounded Rectangle 21"/>
          <p:cNvSpPr/>
          <p:nvPr/>
        </p:nvSpPr>
        <p:spPr>
          <a:xfrm>
            <a:off x="54864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864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54864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Designated Contact</a:t>
            </a:r>
          </a:p>
        </p:txBody>
      </p:sp>
      <p:sp>
        <p:nvSpPr>
          <p:cNvPr id="25" name="TextBox 24"/>
          <p:cNvSpPr txBox="1"/>
          <p:nvPr/>
        </p:nvSpPr>
        <p:spPr>
          <a:xfrm>
            <a:off x="54864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Required PHIPA Privacy Contact — named, displayed, contactable.</a:t>
            </a:r>
          </a:p>
        </p:txBody>
      </p:sp>
      <p:sp>
        <p:nvSpPr>
          <p:cNvPr id="26" name="Rounded Rectangle 25"/>
          <p:cNvSpPr/>
          <p:nvPr/>
        </p:nvSpPr>
        <p:spPr>
          <a:xfrm>
            <a:off x="336042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042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336042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Retention &amp; Disposal</a:t>
            </a:r>
          </a:p>
        </p:txBody>
      </p:sp>
      <p:sp>
        <p:nvSpPr>
          <p:cNvPr id="29" name="TextBox 28"/>
          <p:cNvSpPr txBox="1"/>
          <p:nvPr/>
        </p:nvSpPr>
        <p:spPr>
          <a:xfrm>
            <a:off x="336042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10-year clinical retention. Automatic disposal review on schedule.</a:t>
            </a:r>
          </a:p>
        </p:txBody>
      </p:sp>
      <p:sp>
        <p:nvSpPr>
          <p:cNvPr id="30" name="Rounded Rectangle 29"/>
          <p:cNvSpPr/>
          <p:nvPr/>
        </p:nvSpPr>
        <p:spPr>
          <a:xfrm>
            <a:off x="617220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7220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2" name="TextBox 31"/>
          <p:cNvSpPr txBox="1"/>
          <p:nvPr/>
        </p:nvSpPr>
        <p:spPr>
          <a:xfrm>
            <a:off x="617220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Access Requests</a:t>
            </a:r>
          </a:p>
        </p:txBody>
      </p:sp>
      <p:sp>
        <p:nvSpPr>
          <p:cNvPr id="33" name="TextBox 32"/>
          <p:cNvSpPr txBox="1"/>
          <p:nvPr/>
        </p:nvSpPr>
        <p:spPr>
          <a:xfrm>
            <a:off x="617220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Clients ask for their records — 30-day deadline tracker built in.</a:t>
            </a:r>
          </a:p>
        </p:txBody>
      </p:sp>
      <p:sp>
        <p:nvSpPr>
          <p:cNvPr id="34" name="Rounded Rectangle 33"/>
          <p:cNvSpPr/>
          <p:nvPr/>
        </p:nvSpPr>
        <p:spPr>
          <a:xfrm>
            <a:off x="898398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898398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6" name="TextBox 35"/>
          <p:cNvSpPr txBox="1"/>
          <p:nvPr/>
        </p:nvSpPr>
        <p:spPr>
          <a:xfrm>
            <a:off x="898398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Need-To-Know Access</a:t>
            </a:r>
          </a:p>
        </p:txBody>
      </p:sp>
      <p:sp>
        <p:nvSpPr>
          <p:cNvPr id="37" name="TextBox 36"/>
          <p:cNvSpPr txBox="1"/>
          <p:nvPr/>
        </p:nvSpPr>
        <p:spPr>
          <a:xfrm>
            <a:off x="898398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Caregivers only see clients they're assigned to. DB-enforced.</a:t>
            </a:r>
          </a:p>
        </p:txBody>
      </p:sp>
      <p:sp>
        <p:nvSpPr>
          <p:cNvPr id="38" name="TextBox 37"/>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5 / 11</a:t>
            </a:r>
          </a:p>
        </p:txBody>
      </p:sp>
      <p:pic>
        <p:nvPicPr>
          <p:cNvPr id="39" name="slide-05.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9"/>
                </p:tgtEl>
              </p:cMediaNode>
            </p:audio>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CARE YOU CAN SHOW</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Every Service Your Agency Offers</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From companionship to round-the-clock palliative care — with the care-plan templates and documentation each service demands.</a:t>
            </a:r>
          </a:p>
        </p:txBody>
      </p:sp>
      <p:sp>
        <p:nvSpPr>
          <p:cNvPr id="6" name="Rounded Rectangle 5"/>
          <p:cNvSpPr/>
          <p:nvPr/>
        </p:nvSpPr>
        <p:spPr>
          <a:xfrm>
            <a:off x="54864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Personal Care</a:t>
            </a:r>
          </a:p>
        </p:txBody>
      </p:sp>
      <p:sp>
        <p:nvSpPr>
          <p:cNvPr id="9" name="TextBox 8"/>
          <p:cNvSpPr txBox="1"/>
          <p:nvPr/>
        </p:nvSpPr>
        <p:spPr>
          <a:xfrm>
            <a:off x="54864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Bathing, hygiene, dressing</a:t>
            </a:r>
          </a:p>
        </p:txBody>
      </p:sp>
      <p:sp>
        <p:nvSpPr>
          <p:cNvPr id="10" name="Rounded Rectangle 9"/>
          <p:cNvSpPr/>
          <p:nvPr/>
        </p:nvSpPr>
        <p:spPr>
          <a:xfrm>
            <a:off x="336042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36042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336042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Companionship</a:t>
            </a:r>
          </a:p>
        </p:txBody>
      </p:sp>
      <p:sp>
        <p:nvSpPr>
          <p:cNvPr id="13" name="TextBox 12"/>
          <p:cNvSpPr txBox="1"/>
          <p:nvPr/>
        </p:nvSpPr>
        <p:spPr>
          <a:xfrm>
            <a:off x="336042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Conversation, errands, outings</a:t>
            </a:r>
          </a:p>
        </p:txBody>
      </p:sp>
      <p:sp>
        <p:nvSpPr>
          <p:cNvPr id="14" name="Rounded Rectangle 13"/>
          <p:cNvSpPr/>
          <p:nvPr/>
        </p:nvSpPr>
        <p:spPr>
          <a:xfrm>
            <a:off x="617220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17220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617220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Dementia Care</a:t>
            </a:r>
          </a:p>
        </p:txBody>
      </p:sp>
      <p:sp>
        <p:nvSpPr>
          <p:cNvPr id="17" name="TextBox 16"/>
          <p:cNvSpPr txBox="1"/>
          <p:nvPr/>
        </p:nvSpPr>
        <p:spPr>
          <a:xfrm>
            <a:off x="617220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Memory care addendum</a:t>
            </a:r>
          </a:p>
        </p:txBody>
      </p:sp>
      <p:sp>
        <p:nvSpPr>
          <p:cNvPr id="18" name="Rounded Rectangle 17"/>
          <p:cNvSpPr/>
          <p:nvPr/>
        </p:nvSpPr>
        <p:spPr>
          <a:xfrm>
            <a:off x="8983980" y="27432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983980" y="28346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8983980" y="35204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Palliative</a:t>
            </a:r>
          </a:p>
        </p:txBody>
      </p:sp>
      <p:sp>
        <p:nvSpPr>
          <p:cNvPr id="21" name="TextBox 20"/>
          <p:cNvSpPr txBox="1"/>
          <p:nvPr/>
        </p:nvSpPr>
        <p:spPr>
          <a:xfrm>
            <a:off x="8983980" y="38404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Comfort + end-of-life care</a:t>
            </a:r>
          </a:p>
        </p:txBody>
      </p:sp>
      <p:sp>
        <p:nvSpPr>
          <p:cNvPr id="22" name="Rounded Rectangle 21"/>
          <p:cNvSpPr/>
          <p:nvPr/>
        </p:nvSpPr>
        <p:spPr>
          <a:xfrm>
            <a:off x="54864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4864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54864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Respite</a:t>
            </a:r>
          </a:p>
        </p:txBody>
      </p:sp>
      <p:sp>
        <p:nvSpPr>
          <p:cNvPr id="25" name="TextBox 24"/>
          <p:cNvSpPr txBox="1"/>
          <p:nvPr/>
        </p:nvSpPr>
        <p:spPr>
          <a:xfrm>
            <a:off x="54864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Family caregiver relief</a:t>
            </a:r>
          </a:p>
        </p:txBody>
      </p:sp>
      <p:sp>
        <p:nvSpPr>
          <p:cNvPr id="26" name="Rounded Rectangle 25"/>
          <p:cNvSpPr/>
          <p:nvPr/>
        </p:nvSpPr>
        <p:spPr>
          <a:xfrm>
            <a:off x="336042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336042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336042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Medication Reminders</a:t>
            </a:r>
          </a:p>
        </p:txBody>
      </p:sp>
      <p:sp>
        <p:nvSpPr>
          <p:cNvPr id="29" name="TextBox 28"/>
          <p:cNvSpPr txBox="1"/>
          <p:nvPr/>
        </p:nvSpPr>
        <p:spPr>
          <a:xfrm>
            <a:off x="336042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Tracked &amp; signed off</a:t>
            </a:r>
          </a:p>
        </p:txBody>
      </p:sp>
      <p:sp>
        <p:nvSpPr>
          <p:cNvPr id="30" name="Rounded Rectangle 29"/>
          <p:cNvSpPr/>
          <p:nvPr/>
        </p:nvSpPr>
        <p:spPr>
          <a:xfrm>
            <a:off x="617220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17220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2" name="TextBox 31"/>
          <p:cNvSpPr txBox="1"/>
          <p:nvPr/>
        </p:nvSpPr>
        <p:spPr>
          <a:xfrm>
            <a:off x="617220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Light Housekeeping</a:t>
            </a:r>
          </a:p>
        </p:txBody>
      </p:sp>
      <p:sp>
        <p:nvSpPr>
          <p:cNvPr id="33" name="TextBox 32"/>
          <p:cNvSpPr txBox="1"/>
          <p:nvPr/>
        </p:nvSpPr>
        <p:spPr>
          <a:xfrm>
            <a:off x="617220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Cleaning + meal prep</a:t>
            </a:r>
          </a:p>
        </p:txBody>
      </p:sp>
      <p:sp>
        <p:nvSpPr>
          <p:cNvPr id="34" name="Rounded Rectangle 33"/>
          <p:cNvSpPr/>
          <p:nvPr/>
        </p:nvSpPr>
        <p:spPr>
          <a:xfrm>
            <a:off x="8983980" y="4572000"/>
            <a:ext cx="262890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8983980" y="4663440"/>
            <a:ext cx="2628900" cy="262890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36" name="TextBox 35"/>
          <p:cNvSpPr txBox="1"/>
          <p:nvPr/>
        </p:nvSpPr>
        <p:spPr>
          <a:xfrm>
            <a:off x="8983980" y="5349240"/>
            <a:ext cx="2628900" cy="320040"/>
          </a:xfrm>
          <a:prstGeom prst="rect">
            <a:avLst/>
          </a:prstGeom>
          <a:noFill/>
        </p:spPr>
        <p:txBody>
          <a:bodyPr wrap="square" lIns="45720" rIns="45720" tIns="18288" bIns="18288" anchor="t">
            <a:spAutoFit/>
          </a:bodyPr>
          <a:lstStyle/>
          <a:p>
            <a:pPr algn="ctr"/>
            <a:r>
              <a:rPr sz="1100" b="1">
                <a:solidFill>
                  <a:srgbClr val="0D47A1"/>
                </a:solidFill>
                <a:latin typeface="Calibri"/>
              </a:rPr>
              <a:t>24/7 Care</a:t>
            </a:r>
          </a:p>
        </p:txBody>
      </p:sp>
      <p:sp>
        <p:nvSpPr>
          <p:cNvPr id="37" name="TextBox 36"/>
          <p:cNvSpPr txBox="1"/>
          <p:nvPr/>
        </p:nvSpPr>
        <p:spPr>
          <a:xfrm>
            <a:off x="8983980" y="5669280"/>
            <a:ext cx="2628900" cy="502920"/>
          </a:xfrm>
          <a:prstGeom prst="rect">
            <a:avLst/>
          </a:prstGeom>
          <a:noFill/>
        </p:spPr>
        <p:txBody>
          <a:bodyPr wrap="square" lIns="45720" rIns="45720" tIns="18288" bIns="18288" anchor="t">
            <a:spAutoFit/>
          </a:bodyPr>
          <a:lstStyle/>
          <a:p>
            <a:pPr algn="ctr"/>
            <a:r>
              <a:rPr sz="900" b="0">
                <a:solidFill>
                  <a:srgbClr val="666666"/>
                </a:solidFill>
                <a:latin typeface="Calibri"/>
              </a:rPr>
              <a:t>Multi-caregiver rotations</a:t>
            </a:r>
          </a:p>
        </p:txBody>
      </p:sp>
      <p:sp>
        <p:nvSpPr>
          <p:cNvPr id="38" name="TextBox 37"/>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6 / 11</a:t>
            </a:r>
          </a:p>
        </p:txBody>
      </p:sp>
      <p:pic>
        <p:nvPicPr>
          <p:cNvPr id="39" name="slide-06.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9"/>
                </p:tgtEl>
              </p:cMediaNode>
            </p:audio>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GETTING STARTED</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Up and Running in 3 Simple Steps</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31520" y="2743200"/>
            <a:ext cx="3520440" cy="329184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2080260" y="3063240"/>
            <a:ext cx="822960" cy="822960"/>
          </a:xfrm>
          <a:prstGeom prst="ellipse">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1</a:t>
            </a:r>
          </a:p>
        </p:txBody>
      </p:sp>
      <p:sp>
        <p:nvSpPr>
          <p:cNvPr id="7" name="TextBox 6"/>
          <p:cNvSpPr txBox="1"/>
          <p:nvPr/>
        </p:nvSpPr>
        <p:spPr>
          <a:xfrm>
            <a:off x="731520" y="4114800"/>
            <a:ext cx="3520440" cy="548640"/>
          </a:xfrm>
          <a:prstGeom prst="rect">
            <a:avLst/>
          </a:prstGeom>
          <a:noFill/>
        </p:spPr>
        <p:txBody>
          <a:bodyPr wrap="square" lIns="45720" rIns="45720" tIns="18288" bIns="18288" anchor="t">
            <a:spAutoFit/>
          </a:bodyPr>
          <a:lstStyle/>
          <a:p>
            <a:pPr algn="ctr"/>
            <a:r>
              <a:rPr sz="1700" b="1">
                <a:solidFill>
                  <a:srgbClr val="0D47A1"/>
                </a:solidFill>
                <a:latin typeface="Calibri"/>
              </a:rPr>
              <a:t>We Set Your Agency Up</a:t>
            </a:r>
          </a:p>
        </p:txBody>
      </p:sp>
      <p:sp>
        <p:nvSpPr>
          <p:cNvPr id="8" name="TextBox 7"/>
          <p:cNvSpPr txBox="1"/>
          <p:nvPr/>
        </p:nvSpPr>
        <p:spPr>
          <a:xfrm>
            <a:off x="73152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Your branding, caregivers, clients, care plans, PHIPA Privacy Contact — all loaded and configured. Admin training included.</a:t>
            </a:r>
          </a:p>
        </p:txBody>
      </p:sp>
      <p:sp>
        <p:nvSpPr>
          <p:cNvPr id="9" name="Rounded Rectangle 8"/>
          <p:cNvSpPr/>
          <p:nvPr/>
        </p:nvSpPr>
        <p:spPr>
          <a:xfrm>
            <a:off x="4526280" y="2743200"/>
            <a:ext cx="3520440" cy="329184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5875020" y="3063240"/>
            <a:ext cx="822960" cy="822960"/>
          </a:xfrm>
          <a:prstGeom prst="ellipse">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2</a:t>
            </a:r>
          </a:p>
        </p:txBody>
      </p:sp>
      <p:sp>
        <p:nvSpPr>
          <p:cNvPr id="11" name="TextBox 10"/>
          <p:cNvSpPr txBox="1"/>
          <p:nvPr/>
        </p:nvSpPr>
        <p:spPr>
          <a:xfrm>
            <a:off x="4526280" y="4114800"/>
            <a:ext cx="3520440" cy="548640"/>
          </a:xfrm>
          <a:prstGeom prst="rect">
            <a:avLst/>
          </a:prstGeom>
          <a:noFill/>
        </p:spPr>
        <p:txBody>
          <a:bodyPr wrap="square" lIns="45720" rIns="45720" tIns="18288" bIns="18288" anchor="t">
            <a:spAutoFit/>
          </a:bodyPr>
          <a:lstStyle/>
          <a:p>
            <a:pPr algn="ctr"/>
            <a:r>
              <a:rPr sz="1700" b="1">
                <a:solidFill>
                  <a:srgbClr val="0D47A1"/>
                </a:solidFill>
                <a:latin typeface="Calibri"/>
              </a:rPr>
              <a:t>Caregivers Log In &amp; Train</a:t>
            </a:r>
          </a:p>
        </p:txBody>
      </p:sp>
      <p:sp>
        <p:nvSpPr>
          <p:cNvPr id="12" name="TextBox 11"/>
          <p:cNvSpPr txBox="1"/>
          <p:nvPr/>
        </p:nvSpPr>
        <p:spPr>
          <a:xfrm>
            <a:off x="452628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Open the app, complete mandatory PHIPA Privacy Training (e-signed), see the schedule, clock in with GPS, submit care logs.</a:t>
            </a:r>
          </a:p>
        </p:txBody>
      </p:sp>
      <p:sp>
        <p:nvSpPr>
          <p:cNvPr id="13" name="Rounded Rectangle 12"/>
          <p:cNvSpPr/>
          <p:nvPr/>
        </p:nvSpPr>
        <p:spPr>
          <a:xfrm>
            <a:off x="8321040" y="2743200"/>
            <a:ext cx="3520440" cy="3291840"/>
          </a:xfrm>
          <a:prstGeom prst="roundRect">
            <a:avLst>
              <a:gd name="adj" fmla="val 8000"/>
            </a:avLst>
          </a:prstGeom>
          <a:solidFill>
            <a:srgbClr val="FFFFFF"/>
          </a:solidFill>
          <a:ln w="31750">
            <a:solidFill>
              <a:srgbClr val="FF6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9669780" y="3063240"/>
            <a:ext cx="822960" cy="822960"/>
          </a:xfrm>
          <a:prstGeom prst="ellipse">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800" b="1">
                <a:solidFill>
                  <a:srgbClr val="FFFFFF"/>
                </a:solidFill>
                <a:latin typeface="Calibri"/>
              </a:rPr>
              <a:t>3</a:t>
            </a:r>
          </a:p>
        </p:txBody>
      </p:sp>
      <p:sp>
        <p:nvSpPr>
          <p:cNvPr id="15" name="TextBox 14"/>
          <p:cNvSpPr txBox="1"/>
          <p:nvPr/>
        </p:nvSpPr>
        <p:spPr>
          <a:xfrm>
            <a:off x="8321040" y="4114800"/>
            <a:ext cx="3520440" cy="548640"/>
          </a:xfrm>
          <a:prstGeom prst="rect">
            <a:avLst/>
          </a:prstGeom>
          <a:noFill/>
        </p:spPr>
        <p:txBody>
          <a:bodyPr wrap="square" lIns="45720" rIns="45720" tIns="18288" bIns="18288" anchor="t">
            <a:spAutoFit/>
          </a:bodyPr>
          <a:lstStyle/>
          <a:p>
            <a:pPr algn="ctr"/>
            <a:r>
              <a:rPr sz="1700" b="1">
                <a:solidFill>
                  <a:srgbClr val="FF6F00"/>
                </a:solidFill>
                <a:latin typeface="Calibri"/>
              </a:rPr>
              <a:t>You Run the Agency</a:t>
            </a:r>
          </a:p>
        </p:txBody>
      </p:sp>
      <p:sp>
        <p:nvSpPr>
          <p:cNvPr id="16" name="TextBox 15"/>
          <p:cNvSpPr txBox="1"/>
          <p:nvPr/>
        </p:nvSpPr>
        <p:spPr>
          <a:xfrm>
            <a:off x="8321040" y="4663440"/>
            <a:ext cx="3520440" cy="1280160"/>
          </a:xfrm>
          <a:prstGeom prst="rect">
            <a:avLst/>
          </a:prstGeom>
          <a:noFill/>
        </p:spPr>
        <p:txBody>
          <a:bodyPr wrap="square" lIns="45720" rIns="45720" tIns="18288" bIns="18288" anchor="t">
            <a:spAutoFit/>
          </a:bodyPr>
          <a:lstStyle/>
          <a:p>
            <a:pPr algn="ctr"/>
            <a:r>
              <a:rPr sz="1200" b="0">
                <a:solidFill>
                  <a:srgbClr val="666666"/>
                </a:solidFill>
                <a:latin typeface="Calibri"/>
              </a:rPr>
              <a:t>Real-time dashboard: every caregiver on shift, every log, every training status, every breach, every access request — in one place.</a:t>
            </a:r>
          </a:p>
        </p:txBody>
      </p:sp>
      <p:sp>
        <p:nvSpPr>
          <p:cNvPr id="17" name="TextBox 16"/>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7 / 11</a:t>
            </a:r>
          </a:p>
        </p:txBody>
      </p:sp>
      <p:pic>
        <p:nvPicPr>
          <p:cNvPr id="18" name="slide-07.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18"/>
                </p:tgtEl>
              </p:cMediaNode>
            </p:audio>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SIMPLE PRICING</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Done-For-You Setup &amp; Management</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One setup fee. One monthly fee. No per-user charges. No hidden costs. We handle everything so you can focus on running your business.</a:t>
            </a:r>
          </a:p>
        </p:txBody>
      </p:sp>
      <p:sp>
        <p:nvSpPr>
          <p:cNvPr id="6" name="Rounded Rectangle 5"/>
          <p:cNvSpPr/>
          <p:nvPr/>
        </p:nvSpPr>
        <p:spPr>
          <a:xfrm>
            <a:off x="731520" y="2788920"/>
            <a:ext cx="3520440" cy="356616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31520" y="3108960"/>
            <a:ext cx="3520440" cy="320040"/>
          </a:xfrm>
          <a:prstGeom prst="rect">
            <a:avLst/>
          </a:prstGeom>
          <a:noFill/>
        </p:spPr>
        <p:txBody>
          <a:bodyPr wrap="square" lIns="45720" rIns="45720" tIns="18288" bIns="18288" anchor="t">
            <a:spAutoFit/>
          </a:bodyPr>
          <a:lstStyle/>
          <a:p>
            <a:pPr algn="ctr"/>
            <a:r>
              <a:rPr sz="1100" b="1">
                <a:solidFill>
                  <a:srgbClr val="0D47A1"/>
                </a:solidFill>
                <a:latin typeface="Calibri"/>
              </a:rPr>
              <a:t>STARTER</a:t>
            </a:r>
          </a:p>
        </p:txBody>
      </p:sp>
      <p:sp>
        <p:nvSpPr>
          <p:cNvPr id="8" name="TextBox 7"/>
          <p:cNvSpPr txBox="1"/>
          <p:nvPr/>
        </p:nvSpPr>
        <p:spPr>
          <a:xfrm>
            <a:off x="731520" y="3474720"/>
            <a:ext cx="3520440" cy="594360"/>
          </a:xfrm>
          <a:prstGeom prst="rect">
            <a:avLst/>
          </a:prstGeom>
          <a:noFill/>
        </p:spPr>
        <p:txBody>
          <a:bodyPr wrap="square" lIns="45720" rIns="45720" tIns="18288" bIns="18288" anchor="t">
            <a:spAutoFit/>
          </a:bodyPr>
          <a:lstStyle/>
          <a:p>
            <a:pPr algn="ctr"/>
            <a:r>
              <a:rPr sz="3200" b="1">
                <a:solidFill>
                  <a:srgbClr val="0D47A1"/>
                </a:solidFill>
                <a:latin typeface="Calibri"/>
              </a:rPr>
              <a:t>1 – 5</a:t>
            </a:r>
          </a:p>
        </p:txBody>
      </p:sp>
      <p:sp>
        <p:nvSpPr>
          <p:cNvPr id="9" name="TextBox 8"/>
          <p:cNvSpPr txBox="1"/>
          <p:nvPr/>
        </p:nvSpPr>
        <p:spPr>
          <a:xfrm>
            <a:off x="73152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10" name="TextBox 9"/>
          <p:cNvSpPr txBox="1"/>
          <p:nvPr/>
        </p:nvSpPr>
        <p:spPr>
          <a:xfrm>
            <a:off x="1005840" y="4480560"/>
            <a:ext cx="2971800" cy="1737360"/>
          </a:xfrm>
          <a:prstGeom prst="rect">
            <a:avLst/>
          </a:prstGeom>
          <a:noFill/>
        </p:spPr>
        <p:txBody>
          <a:bodyPr wrap="square">
            <a:spAutoFit/>
          </a:bodyPr>
          <a:lstStyle/>
          <a:p>
            <a:pPr algn="l">
              <a:spcAft>
                <a:spcPts val="400"/>
              </a:spcAft>
            </a:pPr>
            <a:r>
              <a:rPr sz="1100" b="1">
                <a:solidFill>
                  <a:srgbClr val="0D47A1"/>
                </a:solidFill>
                <a:latin typeface="Segoe UI Emoji"/>
              </a:rPr>
              <a:t>✓  </a:t>
            </a:r>
            <a:r>
              <a:rPr sz="1100" b="0">
                <a:solidFill>
                  <a:srgbClr val="000000"/>
                </a:solidFill>
                <a:latin typeface="Calibri"/>
              </a:rPr>
              <a:t>Full platform setup</a:t>
            </a:r>
          </a:p>
          <a:p>
            <a:pPr algn="l">
              <a:spcAft>
                <a:spcPts val="400"/>
              </a:spcAft>
            </a:pPr>
            <a:r>
              <a:rPr sz="1100" b="1">
                <a:solidFill>
                  <a:srgbClr val="0D47A1"/>
                </a:solidFill>
                <a:latin typeface="Segoe UI Emoji"/>
              </a:rPr>
              <a:t>✓  </a:t>
            </a:r>
            <a:r>
              <a:rPr sz="1100" b="0">
                <a:solidFill>
                  <a:srgbClr val="000000"/>
                </a:solidFill>
                <a:latin typeface="Calibri"/>
              </a:rPr>
              <a:t>GPS clock-in/out</a:t>
            </a:r>
          </a:p>
          <a:p>
            <a:pPr algn="l">
              <a:spcAft>
                <a:spcPts val="400"/>
              </a:spcAft>
            </a:pPr>
            <a:r>
              <a:rPr sz="1100" b="1">
                <a:solidFill>
                  <a:srgbClr val="0D47A1"/>
                </a:solidFill>
                <a:latin typeface="Segoe UI Emoji"/>
              </a:rPr>
              <a:t>✓  </a:t>
            </a:r>
            <a:r>
              <a:rPr sz="1100" b="0">
                <a:solidFill>
                  <a:srgbClr val="000000"/>
                </a:solidFill>
                <a:latin typeface="Calibri"/>
              </a:rPr>
              <a:t>Drag-and-drop scheduling</a:t>
            </a:r>
          </a:p>
          <a:p>
            <a:pPr algn="l">
              <a:spcAft>
                <a:spcPts val="400"/>
              </a:spcAft>
            </a:pPr>
            <a:r>
              <a:rPr sz="1100" b="1">
                <a:solidFill>
                  <a:srgbClr val="0D47A1"/>
                </a:solidFill>
                <a:latin typeface="Segoe UI Emoji"/>
              </a:rPr>
              <a:t>✓  </a:t>
            </a:r>
            <a:r>
              <a:rPr sz="1100" b="0">
                <a:solidFill>
                  <a:srgbClr val="000000"/>
                </a:solidFill>
                <a:latin typeface="Calibri"/>
              </a:rPr>
              <a:t>Digital care logs</a:t>
            </a:r>
          </a:p>
          <a:p>
            <a:pPr algn="l">
              <a:spcAft>
                <a:spcPts val="400"/>
              </a:spcAft>
            </a:pPr>
            <a:r>
              <a:rPr sz="1100" b="1">
                <a:solidFill>
                  <a:srgbClr val="0D47A1"/>
                </a:solidFill>
                <a:latin typeface="Segoe UI Emoji"/>
              </a:rPr>
              <a:t>✓  </a:t>
            </a:r>
            <a:r>
              <a:rPr sz="1100" b="1">
                <a:solidFill>
                  <a:srgbClr val="000000"/>
                </a:solidFill>
                <a:latin typeface="Calibri"/>
              </a:rPr>
              <a:t>🛡 PHIPA Compliance Pack</a:t>
            </a:r>
          </a:p>
          <a:p>
            <a:pPr algn="l">
              <a:spcAft>
                <a:spcPts val="400"/>
              </a:spcAft>
            </a:pPr>
            <a:r>
              <a:rPr sz="1100" b="1">
                <a:solidFill>
                  <a:srgbClr val="0D47A1"/>
                </a:solidFill>
                <a:latin typeface="Segoe UI Emoji"/>
              </a:rPr>
              <a:t>✓  </a:t>
            </a:r>
            <a:r>
              <a:rPr sz="1100" b="0">
                <a:solidFill>
                  <a:srgbClr val="000000"/>
                </a:solidFill>
                <a:latin typeface="Calibri"/>
              </a:rPr>
              <a:t>Admin training &amp; support</a:t>
            </a:r>
          </a:p>
        </p:txBody>
      </p:sp>
      <p:sp>
        <p:nvSpPr>
          <p:cNvPr id="11" name="Rounded Rectangle 10"/>
          <p:cNvSpPr/>
          <p:nvPr/>
        </p:nvSpPr>
        <p:spPr>
          <a:xfrm>
            <a:off x="4526280" y="2788920"/>
            <a:ext cx="3520440" cy="3566160"/>
          </a:xfrm>
          <a:prstGeom prst="roundRect">
            <a:avLst>
              <a:gd name="adj" fmla="val 8000"/>
            </a:avLst>
          </a:prstGeom>
          <a:solidFill>
            <a:srgbClr val="FFFFFF"/>
          </a:solidFill>
          <a:ln w="31750">
            <a:solidFill>
              <a:srgbClr val="FF6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577840" y="2651760"/>
            <a:ext cx="1417320" cy="320040"/>
          </a:xfrm>
          <a:prstGeom prst="roundRect">
            <a:avLst>
              <a:gd name="adj" fmla="val 50000"/>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MOST POPULAR</a:t>
            </a:r>
          </a:p>
        </p:txBody>
      </p:sp>
      <p:sp>
        <p:nvSpPr>
          <p:cNvPr id="13" name="TextBox 12"/>
          <p:cNvSpPr txBox="1"/>
          <p:nvPr/>
        </p:nvSpPr>
        <p:spPr>
          <a:xfrm>
            <a:off x="4526280" y="3108960"/>
            <a:ext cx="3520440" cy="320040"/>
          </a:xfrm>
          <a:prstGeom prst="rect">
            <a:avLst/>
          </a:prstGeom>
          <a:noFill/>
        </p:spPr>
        <p:txBody>
          <a:bodyPr wrap="square" lIns="45720" rIns="45720" tIns="18288" bIns="18288" anchor="t">
            <a:spAutoFit/>
          </a:bodyPr>
          <a:lstStyle/>
          <a:p>
            <a:pPr algn="ctr"/>
            <a:r>
              <a:rPr sz="1100" b="1">
                <a:solidFill>
                  <a:srgbClr val="FF6F00"/>
                </a:solidFill>
                <a:latin typeface="Calibri"/>
              </a:rPr>
              <a:t>PROFESSIONAL</a:t>
            </a:r>
          </a:p>
        </p:txBody>
      </p:sp>
      <p:sp>
        <p:nvSpPr>
          <p:cNvPr id="14" name="TextBox 13"/>
          <p:cNvSpPr txBox="1"/>
          <p:nvPr/>
        </p:nvSpPr>
        <p:spPr>
          <a:xfrm>
            <a:off x="4526280" y="3474720"/>
            <a:ext cx="3520440" cy="594360"/>
          </a:xfrm>
          <a:prstGeom prst="rect">
            <a:avLst/>
          </a:prstGeom>
          <a:noFill/>
        </p:spPr>
        <p:txBody>
          <a:bodyPr wrap="square" lIns="45720" rIns="45720" tIns="18288" bIns="18288" anchor="t">
            <a:spAutoFit/>
          </a:bodyPr>
          <a:lstStyle/>
          <a:p>
            <a:pPr algn="ctr"/>
            <a:r>
              <a:rPr sz="3200" b="1">
                <a:solidFill>
                  <a:srgbClr val="FF6F00"/>
                </a:solidFill>
                <a:latin typeface="Calibri"/>
              </a:rPr>
              <a:t>6 – 25</a:t>
            </a:r>
          </a:p>
        </p:txBody>
      </p:sp>
      <p:sp>
        <p:nvSpPr>
          <p:cNvPr id="15" name="TextBox 14"/>
          <p:cNvSpPr txBox="1"/>
          <p:nvPr/>
        </p:nvSpPr>
        <p:spPr>
          <a:xfrm>
            <a:off x="452628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16" name="TextBox 15"/>
          <p:cNvSpPr txBox="1"/>
          <p:nvPr/>
        </p:nvSpPr>
        <p:spPr>
          <a:xfrm>
            <a:off x="4800600" y="4480560"/>
            <a:ext cx="2971800" cy="1737360"/>
          </a:xfrm>
          <a:prstGeom prst="rect">
            <a:avLst/>
          </a:prstGeom>
          <a:noFill/>
        </p:spPr>
        <p:txBody>
          <a:bodyPr wrap="square">
            <a:spAutoFit/>
          </a:bodyPr>
          <a:lstStyle/>
          <a:p>
            <a:pPr algn="l">
              <a:spcAft>
                <a:spcPts val="400"/>
              </a:spcAft>
            </a:pPr>
            <a:r>
              <a:rPr sz="1100" b="1">
                <a:solidFill>
                  <a:srgbClr val="FF6F00"/>
                </a:solidFill>
                <a:latin typeface="Segoe UI Emoji"/>
              </a:rPr>
              <a:t>✓  </a:t>
            </a:r>
            <a:r>
              <a:rPr sz="1100" b="0">
                <a:solidFill>
                  <a:srgbClr val="000000"/>
                </a:solidFill>
                <a:latin typeface="Calibri"/>
              </a:rPr>
              <a:t>Everything in Starter (incl. PHIPA pack)</a:t>
            </a:r>
          </a:p>
          <a:p>
            <a:pPr algn="l">
              <a:spcAft>
                <a:spcPts val="400"/>
              </a:spcAft>
            </a:pPr>
            <a:r>
              <a:rPr sz="1100" b="1">
                <a:solidFill>
                  <a:srgbClr val="FF6F00"/>
                </a:solidFill>
                <a:latin typeface="Segoe UI Emoji"/>
              </a:rPr>
              <a:t>✓  </a:t>
            </a:r>
            <a:r>
              <a:rPr sz="1100" b="1">
                <a:solidFill>
                  <a:srgbClr val="000000"/>
                </a:solidFill>
                <a:latin typeface="Calibri"/>
              </a:rPr>
              <a:t>AI Receptionist included</a:t>
            </a:r>
          </a:p>
          <a:p>
            <a:pPr algn="l">
              <a:spcAft>
                <a:spcPts val="400"/>
              </a:spcAft>
            </a:pPr>
            <a:r>
              <a:rPr sz="1100" b="1">
                <a:solidFill>
                  <a:srgbClr val="FF6F00"/>
                </a:solidFill>
                <a:latin typeface="Segoe UI Emoji"/>
              </a:rPr>
              <a:t>✓  </a:t>
            </a:r>
            <a:r>
              <a:rPr sz="1100" b="0">
                <a:solidFill>
                  <a:srgbClr val="000000"/>
                </a:solidFill>
                <a:latin typeface="Calibri"/>
              </a:rPr>
              <a:t>Live GPS tracking</a:t>
            </a:r>
          </a:p>
          <a:p>
            <a:pPr algn="l">
              <a:spcAft>
                <a:spcPts val="400"/>
              </a:spcAft>
            </a:pPr>
            <a:r>
              <a:rPr sz="1100" b="1">
                <a:solidFill>
                  <a:srgbClr val="FF6F00"/>
                </a:solidFill>
                <a:latin typeface="Segoe UI Emoji"/>
              </a:rPr>
              <a:t>✓  </a:t>
            </a:r>
            <a:r>
              <a:rPr sz="1100" b="0">
                <a:solidFill>
                  <a:srgbClr val="000000"/>
                </a:solidFill>
                <a:latin typeface="Calibri"/>
              </a:rPr>
              <a:t>Advanced reporting</a:t>
            </a:r>
          </a:p>
          <a:p>
            <a:pPr algn="l">
              <a:spcAft>
                <a:spcPts val="400"/>
              </a:spcAft>
            </a:pPr>
            <a:r>
              <a:rPr sz="1100" b="1">
                <a:solidFill>
                  <a:srgbClr val="FF6F00"/>
                </a:solidFill>
                <a:latin typeface="Segoe UI Emoji"/>
              </a:rPr>
              <a:t>✓  </a:t>
            </a:r>
            <a:r>
              <a:rPr sz="1100" b="0">
                <a:solidFill>
                  <a:srgbClr val="000000"/>
                </a:solidFill>
                <a:latin typeface="Calibri"/>
              </a:rPr>
              <a:t>Priority support</a:t>
            </a:r>
          </a:p>
        </p:txBody>
      </p:sp>
      <p:sp>
        <p:nvSpPr>
          <p:cNvPr id="17" name="Rounded Rectangle 16"/>
          <p:cNvSpPr/>
          <p:nvPr/>
        </p:nvSpPr>
        <p:spPr>
          <a:xfrm>
            <a:off x="8321040" y="2788920"/>
            <a:ext cx="3520440" cy="3566160"/>
          </a:xfrm>
          <a:prstGeom prst="roundRect">
            <a:avLst>
              <a:gd name="adj" fmla="val 8000"/>
            </a:avLst>
          </a:prstGeom>
          <a:solidFill>
            <a:srgbClr val="FFFFFF"/>
          </a:solidFill>
          <a:ln w="317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321040" y="3108960"/>
            <a:ext cx="3520440" cy="320040"/>
          </a:xfrm>
          <a:prstGeom prst="rect">
            <a:avLst/>
          </a:prstGeom>
          <a:noFill/>
        </p:spPr>
        <p:txBody>
          <a:bodyPr wrap="square" lIns="45720" rIns="45720" tIns="18288" bIns="18288" anchor="t">
            <a:spAutoFit/>
          </a:bodyPr>
          <a:lstStyle/>
          <a:p>
            <a:pPr algn="ctr"/>
            <a:r>
              <a:rPr sz="1100" b="1">
                <a:solidFill>
                  <a:srgbClr val="0D47A1"/>
                </a:solidFill>
                <a:latin typeface="Calibri"/>
              </a:rPr>
              <a:t>ENTERPRISE</a:t>
            </a:r>
          </a:p>
        </p:txBody>
      </p:sp>
      <p:sp>
        <p:nvSpPr>
          <p:cNvPr id="19" name="TextBox 18"/>
          <p:cNvSpPr txBox="1"/>
          <p:nvPr/>
        </p:nvSpPr>
        <p:spPr>
          <a:xfrm>
            <a:off x="8321040" y="3474720"/>
            <a:ext cx="3520440" cy="594360"/>
          </a:xfrm>
          <a:prstGeom prst="rect">
            <a:avLst/>
          </a:prstGeom>
          <a:noFill/>
        </p:spPr>
        <p:txBody>
          <a:bodyPr wrap="square" lIns="45720" rIns="45720" tIns="18288" bIns="18288" anchor="t">
            <a:spAutoFit/>
          </a:bodyPr>
          <a:lstStyle/>
          <a:p>
            <a:pPr algn="ctr"/>
            <a:r>
              <a:rPr sz="3200" b="1">
                <a:solidFill>
                  <a:srgbClr val="0D47A1"/>
                </a:solidFill>
                <a:latin typeface="Calibri"/>
              </a:rPr>
              <a:t>25+</a:t>
            </a:r>
          </a:p>
        </p:txBody>
      </p:sp>
      <p:sp>
        <p:nvSpPr>
          <p:cNvPr id="20" name="TextBox 19"/>
          <p:cNvSpPr txBox="1"/>
          <p:nvPr/>
        </p:nvSpPr>
        <p:spPr>
          <a:xfrm>
            <a:off x="8321040" y="4069080"/>
            <a:ext cx="3520440" cy="274320"/>
          </a:xfrm>
          <a:prstGeom prst="rect">
            <a:avLst/>
          </a:prstGeom>
          <a:noFill/>
        </p:spPr>
        <p:txBody>
          <a:bodyPr wrap="square" lIns="45720" rIns="45720" tIns="18288" bIns="18288" anchor="t">
            <a:spAutoFit/>
          </a:bodyPr>
          <a:lstStyle/>
          <a:p>
            <a:pPr algn="ctr"/>
            <a:r>
              <a:rPr sz="1200" b="0">
                <a:solidFill>
                  <a:srgbClr val="888888"/>
                </a:solidFill>
                <a:latin typeface="Calibri"/>
              </a:rPr>
              <a:t>Workers</a:t>
            </a:r>
          </a:p>
        </p:txBody>
      </p:sp>
      <p:sp>
        <p:nvSpPr>
          <p:cNvPr id="21" name="TextBox 20"/>
          <p:cNvSpPr txBox="1"/>
          <p:nvPr/>
        </p:nvSpPr>
        <p:spPr>
          <a:xfrm>
            <a:off x="8595360" y="4480560"/>
            <a:ext cx="2971800" cy="1737360"/>
          </a:xfrm>
          <a:prstGeom prst="rect">
            <a:avLst/>
          </a:prstGeom>
          <a:noFill/>
        </p:spPr>
        <p:txBody>
          <a:bodyPr wrap="square">
            <a:spAutoFit/>
          </a:bodyPr>
          <a:lstStyle/>
          <a:p>
            <a:pPr algn="l">
              <a:spcAft>
                <a:spcPts val="400"/>
              </a:spcAft>
            </a:pPr>
            <a:r>
              <a:rPr sz="1100" b="1">
                <a:solidFill>
                  <a:srgbClr val="0D47A1"/>
                </a:solidFill>
                <a:latin typeface="Segoe UI Emoji"/>
              </a:rPr>
              <a:t>✓  </a:t>
            </a:r>
            <a:r>
              <a:rPr sz="1100" b="0">
                <a:solidFill>
                  <a:srgbClr val="000000"/>
                </a:solidFill>
                <a:latin typeface="Calibri"/>
              </a:rPr>
              <a:t>Everything in Professional</a:t>
            </a:r>
          </a:p>
          <a:p>
            <a:pPr algn="l">
              <a:spcAft>
                <a:spcPts val="400"/>
              </a:spcAft>
            </a:pPr>
            <a:r>
              <a:rPr sz="1100" b="1">
                <a:solidFill>
                  <a:srgbClr val="0D47A1"/>
                </a:solidFill>
                <a:latin typeface="Segoe UI Emoji"/>
              </a:rPr>
              <a:t>✓  </a:t>
            </a:r>
            <a:r>
              <a:rPr sz="1100" b="0">
                <a:solidFill>
                  <a:srgbClr val="000000"/>
                </a:solidFill>
                <a:latin typeface="Calibri"/>
              </a:rPr>
              <a:t>Custom integrations</a:t>
            </a:r>
          </a:p>
          <a:p>
            <a:pPr algn="l">
              <a:spcAft>
                <a:spcPts val="400"/>
              </a:spcAft>
            </a:pPr>
            <a:r>
              <a:rPr sz="1100" b="1">
                <a:solidFill>
                  <a:srgbClr val="0D47A1"/>
                </a:solidFill>
                <a:latin typeface="Segoe UI Emoji"/>
              </a:rPr>
              <a:t>✓  </a:t>
            </a:r>
            <a:r>
              <a:rPr sz="1100" b="0">
                <a:solidFill>
                  <a:srgbClr val="000000"/>
                </a:solidFill>
                <a:latin typeface="Calibri"/>
              </a:rPr>
              <a:t>API access</a:t>
            </a:r>
          </a:p>
          <a:p>
            <a:pPr algn="l">
              <a:spcAft>
                <a:spcPts val="400"/>
              </a:spcAft>
            </a:pPr>
            <a:r>
              <a:rPr sz="1100" b="1">
                <a:solidFill>
                  <a:srgbClr val="0D47A1"/>
                </a:solidFill>
                <a:latin typeface="Segoe UI Emoji"/>
              </a:rPr>
              <a:t>✓  </a:t>
            </a:r>
            <a:r>
              <a:rPr sz="1100" b="0">
                <a:solidFill>
                  <a:srgbClr val="000000"/>
                </a:solidFill>
                <a:latin typeface="Calibri"/>
              </a:rPr>
              <a:t>Dedicated account manager</a:t>
            </a:r>
          </a:p>
          <a:p>
            <a:pPr algn="l">
              <a:spcAft>
                <a:spcPts val="400"/>
              </a:spcAft>
            </a:pPr>
            <a:r>
              <a:rPr sz="1100" b="1">
                <a:solidFill>
                  <a:srgbClr val="0D47A1"/>
                </a:solidFill>
                <a:latin typeface="Segoe UI Emoji"/>
              </a:rPr>
              <a:t>✓  </a:t>
            </a:r>
            <a:r>
              <a:rPr sz="1100" b="0">
                <a:solidFill>
                  <a:srgbClr val="000000"/>
                </a:solidFill>
                <a:latin typeface="Calibri"/>
              </a:rPr>
              <a:t>White-label option</a:t>
            </a:r>
          </a:p>
        </p:txBody>
      </p:sp>
      <p:sp>
        <p:nvSpPr>
          <p:cNvPr id="22" name="TextBox 21"/>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8 / 11</a:t>
            </a:r>
          </a:p>
        </p:txBody>
      </p:sp>
      <p:pic>
        <p:nvPicPr>
          <p:cNvPr id="23" name="slide-08.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23"/>
                </p:tgtEl>
              </p:cMediaNode>
            </p:audio>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ounded Rectangle 1"/>
          <p:cNvSpPr/>
          <p:nvPr/>
        </p:nvSpPr>
        <p:spPr>
          <a:xfrm>
            <a:off x="548640" y="365760"/>
            <a:ext cx="4114800" cy="320040"/>
          </a:xfrm>
          <a:prstGeom prst="roundRect">
            <a:avLst>
              <a:gd name="adj" fmla="val 50000"/>
            </a:avLst>
          </a:prstGeom>
          <a:solidFill>
            <a:srgbClr val="0D47A1"/>
          </a:solidFill>
          <a:ln>
            <a:noFill/>
          </a:ln>
        </p:spPr>
        <p:style>
          <a:lnRef idx="1">
            <a:schemeClr val="accent1"/>
          </a:lnRef>
          <a:fillRef idx="3">
            <a:schemeClr val="accent1"/>
          </a:fillRef>
          <a:effectRef idx="2">
            <a:schemeClr val="accent1"/>
          </a:effectRef>
          <a:fontRef idx="minor">
            <a:schemeClr val="lt1"/>
          </a:fontRef>
        </p:style>
        <p:txBody>
          <a:bodyPr rtlCol="0" anchor="ctr" tIns="18288" bIns="18288"/>
          <a:lstStyle/>
          <a:p>
            <a:pPr algn="ctr"/>
            <a:r>
              <a:rPr sz="1000" b="1">
                <a:solidFill>
                  <a:srgbClr val="FFFFFF"/>
                </a:solidFill>
                <a:latin typeface="Calibri"/>
              </a:rPr>
              <a:t>HEALTHCARE-GRADE SECURITY</a:t>
            </a:r>
          </a:p>
        </p:txBody>
      </p:sp>
      <p:sp>
        <p:nvSpPr>
          <p:cNvPr id="3" name="TextBox 2"/>
          <p:cNvSpPr txBox="1"/>
          <p:nvPr/>
        </p:nvSpPr>
        <p:spPr>
          <a:xfrm>
            <a:off x="548640" y="822960"/>
            <a:ext cx="10972800" cy="822960"/>
          </a:xfrm>
          <a:prstGeom prst="rect">
            <a:avLst/>
          </a:prstGeom>
          <a:noFill/>
        </p:spPr>
        <p:txBody>
          <a:bodyPr wrap="square" lIns="45720" rIns="45720" tIns="18288" bIns="18288" anchor="t">
            <a:spAutoFit/>
          </a:bodyPr>
          <a:lstStyle/>
          <a:p>
            <a:pPr algn="l"/>
            <a:r>
              <a:rPr sz="3200" b="1">
                <a:solidFill>
                  <a:srgbClr val="0D47A1"/>
                </a:solidFill>
                <a:latin typeface="Calibri"/>
              </a:rPr>
              <a:t>The Security Your Clients' Records Deserve</a:t>
            </a:r>
          </a:p>
        </p:txBody>
      </p:sp>
      <p:sp>
        <p:nvSpPr>
          <p:cNvPr id="4" name="Rectangle 3"/>
          <p:cNvSpPr/>
          <p:nvPr/>
        </p:nvSpPr>
        <p:spPr>
          <a:xfrm>
            <a:off x="548640" y="1691640"/>
            <a:ext cx="1463040" cy="54864"/>
          </a:xfrm>
          <a:prstGeom prst="rect">
            <a:avLst/>
          </a:prstGeom>
          <a:solidFill>
            <a:srgbClr val="FF6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874519"/>
            <a:ext cx="10972800" cy="640080"/>
          </a:xfrm>
          <a:prstGeom prst="rect">
            <a:avLst/>
          </a:prstGeom>
          <a:noFill/>
        </p:spPr>
        <p:txBody>
          <a:bodyPr wrap="square" lIns="45720" rIns="45720" tIns="18288" bIns="18288" anchor="t">
            <a:spAutoFit/>
          </a:bodyPr>
          <a:lstStyle/>
          <a:p>
            <a:pPr algn="l"/>
            <a:r>
              <a:rPr sz="1400" b="0">
                <a:solidFill>
                  <a:srgbClr val="666666"/>
                </a:solidFill>
                <a:latin typeface="Calibri"/>
              </a:rPr>
              <a:t>Client PHI is protected by the same standards used by hospitals and banks. Combined with the PHIPA pack, you can show the IPC a complete posture.</a:t>
            </a:r>
          </a:p>
        </p:txBody>
      </p:sp>
      <p:sp>
        <p:nvSpPr>
          <p:cNvPr id="6" name="Rounded Rectangle 5"/>
          <p:cNvSpPr/>
          <p:nvPr/>
        </p:nvSpPr>
        <p:spPr>
          <a:xfrm>
            <a:off x="54864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4864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8" name="TextBox 7"/>
          <p:cNvSpPr txBox="1"/>
          <p:nvPr/>
        </p:nvSpPr>
        <p:spPr>
          <a:xfrm>
            <a:off x="54864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AES-256 Encryption</a:t>
            </a:r>
          </a:p>
        </p:txBody>
      </p:sp>
      <p:sp>
        <p:nvSpPr>
          <p:cNvPr id="9" name="TextBox 8"/>
          <p:cNvSpPr txBox="1"/>
          <p:nvPr/>
        </p:nvSpPr>
        <p:spPr>
          <a:xfrm>
            <a:off x="54864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Bank-grade encryption for all data in transit and at rest.</a:t>
            </a:r>
          </a:p>
        </p:txBody>
      </p:sp>
      <p:sp>
        <p:nvSpPr>
          <p:cNvPr id="10" name="Rounded Rectangle 9"/>
          <p:cNvSpPr/>
          <p:nvPr/>
        </p:nvSpPr>
        <p:spPr>
          <a:xfrm>
            <a:off x="429768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29768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2" name="TextBox 11"/>
          <p:cNvSpPr txBox="1"/>
          <p:nvPr/>
        </p:nvSpPr>
        <p:spPr>
          <a:xfrm>
            <a:off x="429768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Google Cloud Platform</a:t>
            </a:r>
          </a:p>
        </p:txBody>
      </p:sp>
      <p:sp>
        <p:nvSpPr>
          <p:cNvPr id="13" name="TextBox 12"/>
          <p:cNvSpPr txBox="1"/>
          <p:nvPr/>
        </p:nvSpPr>
        <p:spPr>
          <a:xfrm>
            <a:off x="429768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Hosted on Google's infrastructure with 99.95% uptime SLA.</a:t>
            </a:r>
          </a:p>
        </p:txBody>
      </p:sp>
      <p:sp>
        <p:nvSpPr>
          <p:cNvPr id="14" name="Rounded Rectangle 13"/>
          <p:cNvSpPr/>
          <p:nvPr/>
        </p:nvSpPr>
        <p:spPr>
          <a:xfrm>
            <a:off x="8046720" y="27432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46720" y="28346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16" name="TextBox 15"/>
          <p:cNvSpPr txBox="1"/>
          <p:nvPr/>
        </p:nvSpPr>
        <p:spPr>
          <a:xfrm>
            <a:off x="8046720" y="35204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Role-Based Access</a:t>
            </a:r>
          </a:p>
        </p:txBody>
      </p:sp>
      <p:sp>
        <p:nvSpPr>
          <p:cNvPr id="17" name="TextBox 16"/>
          <p:cNvSpPr txBox="1"/>
          <p:nvPr/>
        </p:nvSpPr>
        <p:spPr>
          <a:xfrm>
            <a:off x="8046720" y="38404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Admins, managers, workers each see only what they need.</a:t>
            </a:r>
          </a:p>
        </p:txBody>
      </p:sp>
      <p:sp>
        <p:nvSpPr>
          <p:cNvPr id="18" name="Rounded Rectangle 17"/>
          <p:cNvSpPr/>
          <p:nvPr/>
        </p:nvSpPr>
        <p:spPr>
          <a:xfrm>
            <a:off x="54864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4864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0" name="TextBox 19"/>
          <p:cNvSpPr txBox="1"/>
          <p:nvPr/>
        </p:nvSpPr>
        <p:spPr>
          <a:xfrm>
            <a:off x="54864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2FA Authentication</a:t>
            </a:r>
          </a:p>
        </p:txBody>
      </p:sp>
      <p:sp>
        <p:nvSpPr>
          <p:cNvPr id="21" name="TextBox 20"/>
          <p:cNvSpPr txBox="1"/>
          <p:nvPr/>
        </p:nvSpPr>
        <p:spPr>
          <a:xfrm>
            <a:off x="54864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Multi-factor authentication prevents unauthorized access.</a:t>
            </a:r>
          </a:p>
        </p:txBody>
      </p:sp>
      <p:sp>
        <p:nvSpPr>
          <p:cNvPr id="22" name="Rounded Rectangle 21"/>
          <p:cNvSpPr/>
          <p:nvPr/>
        </p:nvSpPr>
        <p:spPr>
          <a:xfrm>
            <a:off x="429768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29768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4" name="TextBox 23"/>
          <p:cNvSpPr txBox="1"/>
          <p:nvPr/>
        </p:nvSpPr>
        <p:spPr>
          <a:xfrm>
            <a:off x="429768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Automatic Backups</a:t>
            </a:r>
          </a:p>
        </p:txBody>
      </p:sp>
      <p:sp>
        <p:nvSpPr>
          <p:cNvPr id="25" name="TextBox 24"/>
          <p:cNvSpPr txBox="1"/>
          <p:nvPr/>
        </p:nvSpPr>
        <p:spPr>
          <a:xfrm>
            <a:off x="429768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Daily backups with point-in-time recovery.</a:t>
            </a:r>
          </a:p>
        </p:txBody>
      </p:sp>
      <p:sp>
        <p:nvSpPr>
          <p:cNvPr id="26" name="Rounded Rectangle 25"/>
          <p:cNvSpPr/>
          <p:nvPr/>
        </p:nvSpPr>
        <p:spPr>
          <a:xfrm>
            <a:off x="8046720" y="4572000"/>
            <a:ext cx="3566160" cy="1645920"/>
          </a:xfrm>
          <a:prstGeom prst="roundRect">
            <a:avLst>
              <a:gd name="adj" fmla="val 8000"/>
            </a:avLst>
          </a:prstGeom>
          <a:solidFill>
            <a:srgbClr val="FFFFFF"/>
          </a:solidFill>
          <a:ln w="19050">
            <a:solidFill>
              <a:srgbClr val="E0E7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046720" y="4663440"/>
            <a:ext cx="3566160" cy="3566160"/>
          </a:xfrm>
          <a:prstGeom prst="rect">
            <a:avLst/>
          </a:prstGeom>
          <a:noFill/>
        </p:spPr>
        <p:txBody>
          <a:bodyPr wrap="none" lIns="0" rIns="0" tIns="0" bIns="0" anchor="ctr">
            <a:spAutoFit/>
          </a:bodyPr>
          <a:lstStyle/>
          <a:p>
            <a:pPr algn="ctr"/>
            <a:r>
              <a:rPr sz="2600">
                <a:solidFill>
                  <a:srgbClr val="0D47A1"/>
                </a:solidFill>
                <a:latin typeface="Segoe UI Emoji"/>
              </a:rPr>
              <a:t>🏛</a:t>
            </a:r>
          </a:p>
        </p:txBody>
      </p:sp>
      <p:sp>
        <p:nvSpPr>
          <p:cNvPr id="28" name="TextBox 27"/>
          <p:cNvSpPr txBox="1"/>
          <p:nvPr/>
        </p:nvSpPr>
        <p:spPr>
          <a:xfrm>
            <a:off x="8046720" y="5349240"/>
            <a:ext cx="3566160" cy="320040"/>
          </a:xfrm>
          <a:prstGeom prst="rect">
            <a:avLst/>
          </a:prstGeom>
          <a:noFill/>
        </p:spPr>
        <p:txBody>
          <a:bodyPr wrap="square" lIns="45720" rIns="45720" tIns="18288" bIns="18288" anchor="t">
            <a:spAutoFit/>
          </a:bodyPr>
          <a:lstStyle/>
          <a:p>
            <a:pPr algn="ctr"/>
            <a:r>
              <a:rPr sz="1100" b="1">
                <a:solidFill>
                  <a:srgbClr val="0D47A1"/>
                </a:solidFill>
                <a:latin typeface="Calibri"/>
              </a:rPr>
              <a:t>You Own Your Data</a:t>
            </a:r>
          </a:p>
        </p:txBody>
      </p:sp>
      <p:sp>
        <p:nvSpPr>
          <p:cNvPr id="29" name="TextBox 28"/>
          <p:cNvSpPr txBox="1"/>
          <p:nvPr/>
        </p:nvSpPr>
        <p:spPr>
          <a:xfrm>
            <a:off x="8046720" y="5669280"/>
            <a:ext cx="3566160" cy="502920"/>
          </a:xfrm>
          <a:prstGeom prst="rect">
            <a:avLst/>
          </a:prstGeom>
          <a:noFill/>
        </p:spPr>
        <p:txBody>
          <a:bodyPr wrap="square" lIns="45720" rIns="45720" tIns="18288" bIns="18288" anchor="t">
            <a:spAutoFit/>
          </a:bodyPr>
          <a:lstStyle/>
          <a:p>
            <a:pPr algn="ctr"/>
            <a:r>
              <a:rPr sz="900" b="0">
                <a:solidFill>
                  <a:srgbClr val="666666"/>
                </a:solidFill>
                <a:latin typeface="Calibri"/>
              </a:rPr>
              <a:t>Full data portability. Export anytime. Never sold.</a:t>
            </a:r>
          </a:p>
        </p:txBody>
      </p:sp>
      <p:sp>
        <p:nvSpPr>
          <p:cNvPr id="30" name="TextBox 29"/>
          <p:cNvSpPr txBox="1"/>
          <p:nvPr/>
        </p:nvSpPr>
        <p:spPr>
          <a:xfrm>
            <a:off x="10424160" y="6537960"/>
            <a:ext cx="1463040" cy="274320"/>
          </a:xfrm>
          <a:prstGeom prst="rect">
            <a:avLst/>
          </a:prstGeom>
          <a:noFill/>
        </p:spPr>
        <p:txBody>
          <a:bodyPr wrap="square" lIns="45720" rIns="45720" tIns="18288" bIns="18288" anchor="t">
            <a:spAutoFit/>
          </a:bodyPr>
          <a:lstStyle/>
          <a:p>
            <a:pPr algn="r"/>
            <a:r>
              <a:rPr sz="1000" b="0">
                <a:solidFill>
                  <a:srgbClr val="888888"/>
                </a:solidFill>
                <a:latin typeface="Calibri"/>
              </a:rPr>
              <a:t>9 / 11</a:t>
            </a:r>
          </a:p>
        </p:txBody>
      </p:sp>
      <p:pic>
        <p:nvPicPr>
          <p:cNvPr id="31" name="slide-09.mp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11597335" y="182880"/>
            <a:ext cx="411480" cy="411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afterEffect">
                                  <p:stCondLst>
                                    <p:cond delay="0"/>
                                  </p:stCondLst>
                                  <p:childTnLst>
                                    <p:cmd type="call" cmd="playFrom(0.0)">
                                      <p:cBhvr>
                                        <p:cTn id="6" dur="indefinite"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cTn>
                <p:tgtEl>
                  <p:spTgt spid="31"/>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