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media1.mp3" ContentType="audio/mpeg"/>
  <Override PartName="/ppt/media/media10.mp3" ContentType="audio/mpeg"/>
  <Override PartName="/ppt/media/media2.mp3" ContentType="audio/mpeg"/>
  <Override PartName="/ppt/media/media3.mp3" ContentType="audio/mpeg"/>
  <Override PartName="/ppt/media/media4.mp3" ContentType="audio/mpeg"/>
  <Override PartName="/ppt/media/media5.mp3" ContentType="audio/mpeg"/>
  <Override PartName="/ppt/media/media6.mp3" ContentType="audio/mpeg"/>
  <Override PartName="/ppt/media/media7.mp3" ContentType="audio/mpeg"/>
  <Override PartName="/ppt/media/media8.mp3" ContentType="audio/mpeg"/>
  <Override PartName="/ppt/media/media9.mp3" ContentType="audio/mpe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Meet FieldStaff Workforce. One platform to manage your entire field team — scheduling, time tracking, GPS verification, invoicing, and more. Whether you're running HVAC, roofing, plumbing, cleaning, or home care — this is the last workforce tool you'll ever need.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Ready to see it in action? Book a free live demo today and find out how FieldStaff Workforce can simplify your operations, save you time, and give you full visibility into your field team.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Let's be honest. Running a field service business is chaos without the right tools. Paper schedules get lost. Workers show up late — or don't show up at all. One scheduling change turns into an hour of phone calls. And by the time you find out something went wrong? It's already too late to fix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FieldStaff Workforce changes all of that. Drag-and-drop scheduling that takes seconds, not hours. GPS-verified clock-in and clock-out — you always know who's on site. Digital daily logs, automatically emailed as PDFs. Client management with contracts and e-signatures. And a real-time admin dashboard so nothing slips through the cracks.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Never miss another call. Our AI Receptionist answers every missed call twenty-four-seven, captures the lead by SMS, and dispatches the right worker — all in under sixty seconds. Industry-tailored conversation flows for HVAC, plumbing, home care, and every field service business.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The results speak for themselves. Our customers save over ten hours a week on scheduling and paperwork. Every form, every log, every signature — one hundred percent digital. Your entire team has access from any device, twenty-four seven.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FieldStaff Workforce isn't built for just one industry — it's built for yours. HVAC, plumbing, electrical, roofing, landscaping, cleaning, home care, construction. If you manage people in the field, we've got you covered.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Getting started takes three simple steps. First, we handle the setup — your company, your workers, your clients — all loaded and ready. Second, your team logs in from their phone. Third, you manage everything from the admin dashboard. That's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We keep pricing simple. Three tiers based on your team size. Starter covers up to five workers. Professional handles six to twenty-five workers, and includes the AI Receptionist along with live GPS tracking and advanced reporting. Enterprise is for teams over twenty-five, with custom integrations and a dedicated account manager. One setup fee. One monthly fee. No per-user charges. No surprises.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Your data is protected by the same encryption standard used by major banks — AES two-fifty-six bit. Everything runs on Google Cloud with ninety-nine point nine five percent uptime. Security isn't an afterthought here. It's built into every layer.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xml"/><Relationship Id="rId5" Type="http://schemas.microsoft.com/office/2007/relationships/media" Target="../media/media1.mp3"/><Relationship Id="rId6" Type="http://schemas.openxmlformats.org/officeDocument/2006/relationships/video" Target="../media/media1.mp3"/><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microsoft.com/office/2007/relationships/media" Target="../media/media10.mp3"/><Relationship Id="rId6" Type="http://schemas.openxmlformats.org/officeDocument/2006/relationships/video" Target="../media/media10.mp3"/><Relationship Id="rId7"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microsoft.com/office/2007/relationships/media" Target="../media/media2.mp3"/><Relationship Id="rId4" Type="http://schemas.openxmlformats.org/officeDocument/2006/relationships/video" Target="../media/media2.mp3"/><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microsoft.com/office/2007/relationships/media" Target="../media/media3.mp3"/><Relationship Id="rId4" Type="http://schemas.openxmlformats.org/officeDocument/2006/relationships/video" Target="../media/media3.mp3"/><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4.xml"/><Relationship Id="rId5" Type="http://schemas.microsoft.com/office/2007/relationships/media" Target="../media/media4.mp3"/><Relationship Id="rId6" Type="http://schemas.openxmlformats.org/officeDocument/2006/relationships/video" Target="../media/media4.mp3"/><Relationship Id="rId7"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microsoft.com/office/2007/relationships/media" Target="../media/media5.mp3"/><Relationship Id="rId4" Type="http://schemas.openxmlformats.org/officeDocument/2006/relationships/video" Target="../media/media5.mp3"/><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microsoft.com/office/2007/relationships/media" Target="../media/media6.mp3"/><Relationship Id="rId4" Type="http://schemas.openxmlformats.org/officeDocument/2006/relationships/video" Target="../media/media6.mp3"/><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microsoft.com/office/2007/relationships/media" Target="../media/media7.mp3"/><Relationship Id="rId4" Type="http://schemas.openxmlformats.org/officeDocument/2006/relationships/video" Target="../media/media7.mp3"/><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microsoft.com/office/2007/relationships/media" Target="../media/media8.mp3"/><Relationship Id="rId4" Type="http://schemas.openxmlformats.org/officeDocument/2006/relationships/video" Target="../media/media8.mp3"/><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microsoft.com/office/2007/relationships/media" Target="../media/media9.mp3"/><Relationship Id="rId4" Type="http://schemas.openxmlformats.org/officeDocument/2006/relationships/video" Target="../media/media9.mp3"/><Relationship Id="rId5" Type="http://schemas.openxmlformats.org/officeDocument/2006/relationships/image" Target="../media/image3.png"/></Relationships>
</file>

<file path=ppt/slides/slide1.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0D1B3E"/>
            </a:gs>
            <a:gs pos="100000">
              <a:srgbClr val="283593"/>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18000"/>
          </a:blip>
          <a:stretch>
            <a:fillRect/>
          </a:stretch>
        </p:blipFill>
        <p:spPr>
          <a:xfrm>
            <a:off x="7498079" y="731520"/>
            <a:ext cx="5943600" cy="5943600"/>
          </a:xfrm>
          <a:prstGeom prst="rect">
            <a:avLst/>
          </a:prstGeom>
        </p:spPr>
      </p:pic>
      <p:pic>
        <p:nvPicPr>
          <p:cNvPr id="3" name="Picture 2" descr="fieldstaff-text-logo-white-350.png"/>
          <p:cNvPicPr>
            <a:picLocks noChangeAspect="1"/>
          </p:cNvPicPr>
          <p:nvPr/>
        </p:nvPicPr>
        <p:blipFill>
          <a:blip r:embed="rId3"/>
          <a:stretch>
            <a:fillRect/>
          </a:stretch>
        </p:blipFill>
        <p:spPr>
          <a:xfrm>
            <a:off x="548640" y="457200"/>
            <a:ext cx="2286000" cy="267789"/>
          </a:xfrm>
          <a:prstGeom prst="rect">
            <a:avLst/>
          </a:prstGeom>
        </p:spPr>
      </p:pic>
      <p:sp>
        <p:nvSpPr>
          <p:cNvPr id="4" name="Rounded Rectangle 3"/>
          <p:cNvSpPr/>
          <p:nvPr/>
        </p:nvSpPr>
        <p:spPr>
          <a:xfrm>
            <a:off x="548640" y="1280160"/>
            <a:ext cx="4023360" cy="320040"/>
          </a:xfrm>
          <a:prstGeom prst="roundRect">
            <a:avLst>
              <a:gd name="adj" fmla="val 50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0D47A1"/>
                </a:solidFill>
                <a:latin typeface="Calibri"/>
              </a:rPr>
              <a:t>FIELD SERVICE MANAGEMENT</a:t>
            </a:r>
          </a:p>
        </p:txBody>
      </p:sp>
      <p:sp>
        <p:nvSpPr>
          <p:cNvPr id="5" name="TextBox 4"/>
          <p:cNvSpPr txBox="1"/>
          <p:nvPr/>
        </p:nvSpPr>
        <p:spPr>
          <a:xfrm>
            <a:off x="548640" y="1828800"/>
            <a:ext cx="8686800" cy="1554480"/>
          </a:xfrm>
          <a:prstGeom prst="rect">
            <a:avLst/>
          </a:prstGeom>
          <a:noFill/>
        </p:spPr>
        <p:txBody>
          <a:bodyPr wrap="square">
            <a:spAutoFit/>
          </a:bodyPr>
          <a:lstStyle/>
          <a:p>
            <a:pPr algn="l"/>
            <a:r>
              <a:rPr sz="5400" b="1">
                <a:solidFill>
                  <a:srgbClr val="FFFFFF"/>
                </a:solidFill>
                <a:latin typeface="Calibri"/>
              </a:rPr>
              <a:t>Field</a:t>
            </a:r>
            <a:r>
              <a:rPr sz="5400" b="1">
                <a:solidFill>
                  <a:srgbClr val="FF6F00"/>
                </a:solidFill>
                <a:latin typeface="Calibri"/>
              </a:rPr>
              <a:t>Staff</a:t>
            </a:r>
            <a:r>
              <a:rPr sz="5400" b="1">
                <a:solidFill>
                  <a:srgbClr val="FFFFFF"/>
                </a:solidFill>
                <a:latin typeface="Calibri"/>
              </a:rPr>
              <a:t> Workforce</a:t>
            </a:r>
          </a:p>
        </p:txBody>
      </p:sp>
      <p:sp>
        <p:nvSpPr>
          <p:cNvPr id="6" name="Rectangle 5"/>
          <p:cNvSpPr/>
          <p:nvPr/>
        </p:nvSpPr>
        <p:spPr>
          <a:xfrm>
            <a:off x="594360" y="3429000"/>
            <a:ext cx="228600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3657600"/>
            <a:ext cx="8686800" cy="1463040"/>
          </a:xfrm>
          <a:prstGeom prst="rect">
            <a:avLst/>
          </a:prstGeom>
          <a:noFill/>
        </p:spPr>
        <p:txBody>
          <a:bodyPr wrap="square" lIns="45720" rIns="45720" tIns="18288" bIns="18288" anchor="t">
            <a:spAutoFit/>
          </a:bodyPr>
          <a:lstStyle/>
          <a:p>
            <a:pPr algn="l"/>
            <a:r>
              <a:rPr sz="1800" b="0">
                <a:solidFill>
                  <a:srgbClr val="FFFFFF"/>
                </a:solidFill>
                <a:latin typeface="Calibri"/>
              </a:rPr>
              <a:t>The all-in-one platform to manage your entire field team — from one dashboard.</a:t>
            </a:r>
          </a:p>
        </p:txBody>
      </p:sp>
      <p:sp>
        <p:nvSpPr>
          <p:cNvPr id="8" name="Rounded Rectangle 7"/>
          <p:cNvSpPr/>
          <p:nvPr/>
        </p:nvSpPr>
        <p:spPr>
          <a:xfrm>
            <a:off x="548640" y="5257800"/>
            <a:ext cx="1545336"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Scheduling</a:t>
            </a:r>
          </a:p>
        </p:txBody>
      </p:sp>
      <p:sp>
        <p:nvSpPr>
          <p:cNvPr id="9" name="Rounded Rectangle 8"/>
          <p:cNvSpPr/>
          <p:nvPr/>
        </p:nvSpPr>
        <p:spPr>
          <a:xfrm>
            <a:off x="2231136" y="5257800"/>
            <a:ext cx="1783080"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GPS Clock-In</a:t>
            </a:r>
          </a:p>
        </p:txBody>
      </p:sp>
      <p:sp>
        <p:nvSpPr>
          <p:cNvPr id="10" name="Rounded Rectangle 9"/>
          <p:cNvSpPr/>
          <p:nvPr/>
        </p:nvSpPr>
        <p:spPr>
          <a:xfrm>
            <a:off x="4151376" y="5257800"/>
            <a:ext cx="1545336"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Daily Logs</a:t>
            </a:r>
          </a:p>
        </p:txBody>
      </p:sp>
      <p:sp>
        <p:nvSpPr>
          <p:cNvPr id="11" name="Rounded Rectangle 10"/>
          <p:cNvSpPr/>
          <p:nvPr/>
        </p:nvSpPr>
        <p:spPr>
          <a:xfrm>
            <a:off x="5833872" y="5257800"/>
            <a:ext cx="1426464"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Messaging</a:t>
            </a:r>
          </a:p>
        </p:txBody>
      </p:sp>
      <p:sp>
        <p:nvSpPr>
          <p:cNvPr id="12" name="Rounded Rectangle 11"/>
          <p:cNvSpPr/>
          <p:nvPr/>
        </p:nvSpPr>
        <p:spPr>
          <a:xfrm>
            <a:off x="7397496" y="5257800"/>
            <a:ext cx="1188720"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Clients</a:t>
            </a:r>
          </a:p>
        </p:txBody>
      </p:sp>
      <p:sp>
        <p:nvSpPr>
          <p:cNvPr id="13" name="Rounded Rectangle 12"/>
          <p:cNvSpPr/>
          <p:nvPr/>
        </p:nvSpPr>
        <p:spPr>
          <a:xfrm>
            <a:off x="8723376" y="5257800"/>
            <a:ext cx="1188720"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Reports</a:t>
            </a:r>
          </a:p>
        </p:txBody>
      </p:sp>
      <p:sp>
        <p:nvSpPr>
          <p:cNvPr id="14" name="TextBox 13"/>
          <p:cNvSpPr txBox="1"/>
          <p:nvPr/>
        </p:nvSpPr>
        <p:spPr>
          <a:xfrm>
            <a:off x="548640" y="5989320"/>
            <a:ext cx="9601200" cy="365760"/>
          </a:xfrm>
          <a:prstGeom prst="rect">
            <a:avLst/>
          </a:prstGeom>
          <a:noFill/>
        </p:spPr>
        <p:txBody>
          <a:bodyPr wrap="square" lIns="45720" rIns="45720" tIns="18288" bIns="18288" anchor="t">
            <a:spAutoFit/>
          </a:bodyPr>
          <a:lstStyle/>
          <a:p>
            <a:pPr algn="l"/>
            <a:r>
              <a:rPr sz="1300" b="1">
                <a:solidFill>
                  <a:srgbClr val="FFFFFF"/>
                </a:solidFill>
                <a:latin typeface="Calibri"/>
              </a:rPr>
              <a:t>Your Workforce.  Your Clients.  One Platform.</a:t>
            </a:r>
          </a:p>
        </p:txBody>
      </p:sp>
      <p:pic>
        <p:nvPicPr>
          <p:cNvPr id="15" name="Picture 14"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16" name="TextBox 15"/>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1 / 10</a:t>
            </a:r>
          </a:p>
        </p:txBody>
      </p:sp>
      <p:pic>
        <p:nvPicPr>
          <p:cNvPr id="17" name="slide-01.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17"/>
                </p:tgtEl>
              </p:cMediaNode>
            </p:audio>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0D1B3E"/>
            </a:gs>
            <a:gs pos="100000">
              <a:srgbClr val="1A237E"/>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22000"/>
          </a:blip>
          <a:stretch>
            <a:fillRect/>
          </a:stretch>
        </p:blipFill>
        <p:spPr>
          <a:xfrm>
            <a:off x="8961120" y="365760"/>
            <a:ext cx="3291840" cy="3291840"/>
          </a:xfrm>
          <a:prstGeom prst="rect">
            <a:avLst/>
          </a:prstGeom>
        </p:spPr>
      </p:pic>
      <p:pic>
        <p:nvPicPr>
          <p:cNvPr id="3" name="Picture 2" descr="logo-fieldstaff-earth-1024.png"/>
          <p:cNvPicPr>
            <a:picLocks noChangeAspect="1"/>
          </p:cNvPicPr>
          <p:nvPr/>
        </p:nvPicPr>
        <p:blipFill>
          <a:blip r:embed="rId2">
            <a:alphaModFix amt="30000"/>
          </a:blip>
          <a:stretch>
            <a:fillRect/>
          </a:stretch>
        </p:blipFill>
        <p:spPr>
          <a:xfrm>
            <a:off x="-914400" y="4389120"/>
            <a:ext cx="2743200" cy="2743200"/>
          </a:xfrm>
          <a:prstGeom prst="rect">
            <a:avLst/>
          </a:prstGeom>
        </p:spPr>
      </p:pic>
      <p:pic>
        <p:nvPicPr>
          <p:cNvPr id="4" name="Picture 3" descr="fieldstaff-text-logo-white-350.png"/>
          <p:cNvPicPr>
            <a:picLocks noChangeAspect="1"/>
          </p:cNvPicPr>
          <p:nvPr/>
        </p:nvPicPr>
        <p:blipFill>
          <a:blip r:embed="rId3"/>
          <a:stretch>
            <a:fillRect/>
          </a:stretch>
        </p:blipFill>
        <p:spPr>
          <a:xfrm>
            <a:off x="548640" y="365760"/>
            <a:ext cx="2194560" cy="257077"/>
          </a:xfrm>
          <a:prstGeom prst="rect">
            <a:avLst/>
          </a:prstGeom>
        </p:spPr>
      </p:pic>
      <p:sp>
        <p:nvSpPr>
          <p:cNvPr id="5" name="Rounded Rectangle 4"/>
          <p:cNvSpPr/>
          <p:nvPr/>
        </p:nvSpPr>
        <p:spPr>
          <a:xfrm>
            <a:off x="548640" y="1188720"/>
            <a:ext cx="3200400" cy="320040"/>
          </a:xfrm>
          <a:prstGeom prst="roundRect">
            <a:avLst>
              <a:gd name="adj" fmla="val 50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0D47A1"/>
                </a:solidFill>
                <a:latin typeface="Calibri"/>
              </a:rPr>
              <a:t>LET'S GO</a:t>
            </a:r>
          </a:p>
        </p:txBody>
      </p:sp>
      <p:sp>
        <p:nvSpPr>
          <p:cNvPr id="6" name="TextBox 5"/>
          <p:cNvSpPr txBox="1"/>
          <p:nvPr/>
        </p:nvSpPr>
        <p:spPr>
          <a:xfrm>
            <a:off x="548640" y="1691640"/>
            <a:ext cx="10972800" cy="914400"/>
          </a:xfrm>
          <a:prstGeom prst="rect">
            <a:avLst/>
          </a:prstGeom>
          <a:noFill/>
        </p:spPr>
        <p:txBody>
          <a:bodyPr wrap="square" lIns="45720" rIns="45720" tIns="18288" bIns="18288" anchor="t">
            <a:spAutoFit/>
          </a:bodyPr>
          <a:lstStyle/>
          <a:p>
            <a:pPr algn="l"/>
            <a:r>
              <a:rPr sz="3800" b="1">
                <a:solidFill>
                  <a:srgbClr val="FFFFFF"/>
                </a:solidFill>
                <a:latin typeface="Calibri"/>
              </a:rPr>
              <a:t>Ready to Take Control?</a:t>
            </a:r>
          </a:p>
        </p:txBody>
      </p:sp>
      <p:sp>
        <p:nvSpPr>
          <p:cNvPr id="7" name="Rectangle 6"/>
          <p:cNvSpPr/>
          <p:nvPr/>
        </p:nvSpPr>
        <p:spPr>
          <a:xfrm>
            <a:off x="548640" y="269748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2880360"/>
            <a:ext cx="10972800" cy="1097280"/>
          </a:xfrm>
          <a:prstGeom prst="rect">
            <a:avLst/>
          </a:prstGeom>
          <a:noFill/>
        </p:spPr>
        <p:txBody>
          <a:bodyPr wrap="square" lIns="45720" rIns="45720" tIns="18288" bIns="18288" anchor="t">
            <a:spAutoFit/>
          </a:bodyPr>
          <a:lstStyle/>
          <a:p>
            <a:pPr algn="l"/>
            <a:r>
              <a:rPr sz="1400" b="0">
                <a:solidFill>
                  <a:srgbClr val="FFFFFF"/>
                </a:solidFill>
                <a:latin typeface="Calibri"/>
              </a:rPr>
              <a:t>See FieldStaff Workforce in action. Book a free live demo and discover how we can simplify your operations.</a:t>
            </a:r>
          </a:p>
        </p:txBody>
      </p:sp>
      <p:sp>
        <p:nvSpPr>
          <p:cNvPr id="9" name="Rounded Rectangle 8"/>
          <p:cNvSpPr/>
          <p:nvPr/>
        </p:nvSpPr>
        <p:spPr>
          <a:xfrm>
            <a:off x="548640" y="4023360"/>
            <a:ext cx="3657600" cy="1097280"/>
          </a:xfrm>
          <a:prstGeom prst="roundRect">
            <a:avLst>
              <a:gd name="adj" fmla="val 10000"/>
            </a:avLst>
          </a:prstGeom>
          <a:solidFill>
            <a:srgbClr val="1F2B50"/>
          </a:solidFill>
          <a:ln w="12700">
            <a:solidFill>
              <a:srgbClr val="3D4C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31520" y="4114800"/>
            <a:ext cx="3291840" cy="274320"/>
          </a:xfrm>
          <a:prstGeom prst="rect">
            <a:avLst/>
          </a:prstGeom>
          <a:noFill/>
        </p:spPr>
        <p:txBody>
          <a:bodyPr wrap="square" lIns="45720" rIns="45720" tIns="18288" bIns="18288" anchor="t">
            <a:spAutoFit/>
          </a:bodyPr>
          <a:lstStyle/>
          <a:p>
            <a:pPr algn="l"/>
            <a:r>
              <a:rPr sz="1000" b="1">
                <a:solidFill>
                  <a:srgbClr val="FF6F00"/>
                </a:solidFill>
                <a:latin typeface="Calibri"/>
              </a:rPr>
              <a:t>STEP 1 · TODAY</a:t>
            </a:r>
          </a:p>
        </p:txBody>
      </p:sp>
      <p:sp>
        <p:nvSpPr>
          <p:cNvPr id="11" name="TextBox 10"/>
          <p:cNvSpPr txBox="1"/>
          <p:nvPr/>
        </p:nvSpPr>
        <p:spPr>
          <a:xfrm>
            <a:off x="731520" y="4389120"/>
            <a:ext cx="3291840" cy="731520"/>
          </a:xfrm>
          <a:prstGeom prst="rect">
            <a:avLst/>
          </a:prstGeom>
          <a:noFill/>
        </p:spPr>
        <p:txBody>
          <a:bodyPr wrap="square" lIns="45720" rIns="45720" tIns="18288" bIns="18288" anchor="t">
            <a:spAutoFit/>
          </a:bodyPr>
          <a:lstStyle/>
          <a:p>
            <a:pPr algn="l"/>
            <a:r>
              <a:rPr sz="1100" b="0">
                <a:solidFill>
                  <a:srgbClr val="FFFFFF"/>
                </a:solidFill>
                <a:latin typeface="Calibri"/>
              </a:rPr>
              <a:t>Try the live demo — no credit card required.</a:t>
            </a:r>
          </a:p>
        </p:txBody>
      </p:sp>
      <p:sp>
        <p:nvSpPr>
          <p:cNvPr id="12" name="Rounded Rectangle 11"/>
          <p:cNvSpPr/>
          <p:nvPr/>
        </p:nvSpPr>
        <p:spPr>
          <a:xfrm>
            <a:off x="4343400" y="4023360"/>
            <a:ext cx="3657600" cy="1097280"/>
          </a:xfrm>
          <a:prstGeom prst="roundRect">
            <a:avLst>
              <a:gd name="adj" fmla="val 10000"/>
            </a:avLst>
          </a:prstGeom>
          <a:solidFill>
            <a:srgbClr val="1F2B50"/>
          </a:solidFill>
          <a:ln w="12700">
            <a:solidFill>
              <a:srgbClr val="3D4C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26280" y="4114800"/>
            <a:ext cx="3291840" cy="274320"/>
          </a:xfrm>
          <a:prstGeom prst="rect">
            <a:avLst/>
          </a:prstGeom>
          <a:noFill/>
        </p:spPr>
        <p:txBody>
          <a:bodyPr wrap="square" lIns="45720" rIns="45720" tIns="18288" bIns="18288" anchor="t">
            <a:spAutoFit/>
          </a:bodyPr>
          <a:lstStyle/>
          <a:p>
            <a:pPr algn="l"/>
            <a:r>
              <a:rPr sz="1000" b="1">
                <a:solidFill>
                  <a:srgbClr val="FF6F00"/>
                </a:solidFill>
                <a:latin typeface="Calibri"/>
              </a:rPr>
              <a:t>STEP 2 · THIS WEEK</a:t>
            </a:r>
          </a:p>
        </p:txBody>
      </p:sp>
      <p:sp>
        <p:nvSpPr>
          <p:cNvPr id="14" name="TextBox 13"/>
          <p:cNvSpPr txBox="1"/>
          <p:nvPr/>
        </p:nvSpPr>
        <p:spPr>
          <a:xfrm>
            <a:off x="4526280" y="4389120"/>
            <a:ext cx="3291840" cy="731520"/>
          </a:xfrm>
          <a:prstGeom prst="rect">
            <a:avLst/>
          </a:prstGeom>
          <a:noFill/>
        </p:spPr>
        <p:txBody>
          <a:bodyPr wrap="square" lIns="45720" rIns="45720" tIns="18288" bIns="18288" anchor="t">
            <a:spAutoFit/>
          </a:bodyPr>
          <a:lstStyle/>
          <a:p>
            <a:pPr algn="l"/>
            <a:r>
              <a:rPr sz="1100" b="0">
                <a:solidFill>
                  <a:srgbClr val="FFFFFF"/>
                </a:solidFill>
                <a:latin typeface="Calibri"/>
              </a:rPr>
              <a:t>Book a call. We'll answer your questions in 20 minutes.</a:t>
            </a:r>
          </a:p>
        </p:txBody>
      </p:sp>
      <p:sp>
        <p:nvSpPr>
          <p:cNvPr id="15" name="Rounded Rectangle 14"/>
          <p:cNvSpPr/>
          <p:nvPr/>
        </p:nvSpPr>
        <p:spPr>
          <a:xfrm>
            <a:off x="8138160" y="4023360"/>
            <a:ext cx="3657600" cy="1097280"/>
          </a:xfrm>
          <a:prstGeom prst="roundRect">
            <a:avLst>
              <a:gd name="adj" fmla="val 10000"/>
            </a:avLst>
          </a:prstGeom>
          <a:solidFill>
            <a:srgbClr val="1F2B50"/>
          </a:solidFill>
          <a:ln w="12700">
            <a:solidFill>
              <a:srgbClr val="3D4C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321040" y="4114800"/>
            <a:ext cx="3291840" cy="274320"/>
          </a:xfrm>
          <a:prstGeom prst="rect">
            <a:avLst/>
          </a:prstGeom>
          <a:noFill/>
        </p:spPr>
        <p:txBody>
          <a:bodyPr wrap="square" lIns="45720" rIns="45720" tIns="18288" bIns="18288" anchor="t">
            <a:spAutoFit/>
          </a:bodyPr>
          <a:lstStyle/>
          <a:p>
            <a:pPr algn="l"/>
            <a:r>
              <a:rPr sz="1000" b="1">
                <a:solidFill>
                  <a:srgbClr val="FF6F00"/>
                </a:solidFill>
                <a:latin typeface="Calibri"/>
              </a:rPr>
              <a:t>STEP 3 · 7–10 DAYS</a:t>
            </a:r>
          </a:p>
        </p:txBody>
      </p:sp>
      <p:sp>
        <p:nvSpPr>
          <p:cNvPr id="17" name="TextBox 16"/>
          <p:cNvSpPr txBox="1"/>
          <p:nvPr/>
        </p:nvSpPr>
        <p:spPr>
          <a:xfrm>
            <a:off x="8321040" y="4389120"/>
            <a:ext cx="3291840" cy="731520"/>
          </a:xfrm>
          <a:prstGeom prst="rect">
            <a:avLst/>
          </a:prstGeom>
          <a:noFill/>
        </p:spPr>
        <p:txBody>
          <a:bodyPr wrap="square" lIns="45720" rIns="45720" tIns="18288" bIns="18288" anchor="t">
            <a:spAutoFit/>
          </a:bodyPr>
          <a:lstStyle/>
          <a:p>
            <a:pPr algn="l"/>
            <a:r>
              <a:rPr sz="1100" b="0">
                <a:solidFill>
                  <a:srgbClr val="FFFFFF"/>
                </a:solidFill>
                <a:latin typeface="Calibri"/>
              </a:rPr>
              <a:t>Your branded platform goes live. We seed your team + clients.</a:t>
            </a:r>
          </a:p>
        </p:txBody>
      </p:sp>
      <p:sp>
        <p:nvSpPr>
          <p:cNvPr id="18" name="Rounded Rectangle 17"/>
          <p:cNvSpPr/>
          <p:nvPr/>
        </p:nvSpPr>
        <p:spPr>
          <a:xfrm>
            <a:off x="2286000" y="5394960"/>
            <a:ext cx="3840480" cy="502920"/>
          </a:xfrm>
          <a:prstGeom prst="roundRect">
            <a:avLst>
              <a:gd name="adj" fmla="val 40000"/>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Segoe UI Emoji"/>
              </a:rPr>
              <a:t>🖥  Try the Live Demo</a:t>
            </a:r>
          </a:p>
        </p:txBody>
      </p:sp>
      <p:sp>
        <p:nvSpPr>
          <p:cNvPr id="19" name="Rounded Rectangle 18"/>
          <p:cNvSpPr/>
          <p:nvPr/>
        </p:nvSpPr>
        <p:spPr>
          <a:xfrm>
            <a:off x="6309360" y="5394960"/>
            <a:ext cx="3840480" cy="502920"/>
          </a:xfrm>
          <a:prstGeom prst="roundRect">
            <a:avLst>
              <a:gd name="adj" fmla="val 40000"/>
            </a:avLst>
          </a:prstGeom>
          <a:solidFill>
            <a:srgbClr val="253566"/>
          </a:solid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FFFF"/>
                </a:solidFill>
                <a:latin typeface="Segoe UI Emoji"/>
              </a:rPr>
              <a:t>📅  Book a Call</a:t>
            </a:r>
          </a:p>
        </p:txBody>
      </p:sp>
      <p:sp>
        <p:nvSpPr>
          <p:cNvPr id="20" name="TextBox 19"/>
          <p:cNvSpPr txBox="1"/>
          <p:nvPr/>
        </p:nvSpPr>
        <p:spPr>
          <a:xfrm>
            <a:off x="548640" y="6080760"/>
            <a:ext cx="10972800" cy="320040"/>
          </a:xfrm>
          <a:prstGeom prst="rect">
            <a:avLst/>
          </a:prstGeom>
          <a:noFill/>
        </p:spPr>
        <p:txBody>
          <a:bodyPr wrap="square" lIns="45720" rIns="45720" tIns="18288" bIns="18288" anchor="t">
            <a:spAutoFit/>
          </a:bodyPr>
          <a:lstStyle/>
          <a:p>
            <a:pPr algn="ctr"/>
            <a:r>
              <a:rPr sz="1100" b="0">
                <a:solidFill>
                  <a:srgbClr val="FFFFFF"/>
                </a:solidFill>
                <a:latin typeface="Calibri"/>
              </a:rPr>
              <a:t>✓  No credit card required     ✓  Free setup consultation     ✓  Cancel anytime</a:t>
            </a:r>
          </a:p>
        </p:txBody>
      </p:sp>
      <p:pic>
        <p:nvPicPr>
          <p:cNvPr id="21" name="Picture 20"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22" name="TextBox 21"/>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10 / 10</a:t>
            </a:r>
          </a:p>
        </p:txBody>
      </p:sp>
      <p:pic>
        <p:nvPicPr>
          <p:cNvPr id="23" name="slide-10.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3"/>
                </p:tgtEl>
              </p:cMediaNode>
            </p:audio>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E53935"/>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THE CHALLENGE</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The Problem Every Service Business Faces</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2194560"/>
            <a:ext cx="5760720" cy="4023360"/>
          </a:xfrm>
          <a:prstGeom prst="rect">
            <a:avLst/>
          </a:prstGeom>
          <a:noFill/>
        </p:spPr>
        <p:txBody>
          <a:bodyPr wrap="square">
            <a:spAutoFit/>
          </a:bodyPr>
          <a:lstStyle/>
          <a:p>
            <a:pPr algn="l">
              <a:spcAft>
                <a:spcPts val="800"/>
              </a:spcAft>
            </a:pPr>
            <a:r>
              <a:rPr sz="1400" b="1">
                <a:solidFill>
                  <a:srgbClr val="E53935"/>
                </a:solidFill>
                <a:latin typeface="Segoe UI Emoji"/>
              </a:rPr>
              <a:t>✕  </a:t>
            </a:r>
            <a:r>
              <a:rPr sz="1400">
                <a:solidFill>
                  <a:srgbClr val="000000"/>
                </a:solidFill>
                <a:latin typeface="Calibri"/>
              </a:rPr>
              <a:t>Paper timesheets get lost, damaged, or fudged — costing real money every pay period</a:t>
            </a:r>
          </a:p>
          <a:p>
            <a:pPr algn="l">
              <a:spcAft>
                <a:spcPts val="800"/>
              </a:spcAft>
            </a:pPr>
            <a:r>
              <a:rPr sz="1400" b="1">
                <a:solidFill>
                  <a:srgbClr val="E53935"/>
                </a:solidFill>
                <a:latin typeface="Segoe UI Emoji"/>
              </a:rPr>
              <a:t>✕  </a:t>
            </a:r>
            <a:r>
              <a:rPr sz="1400">
                <a:solidFill>
                  <a:srgbClr val="000000"/>
                </a:solidFill>
                <a:latin typeface="Calibri"/>
              </a:rPr>
              <a:t>Workers show up late or don't show at all — and you only find out hours later</a:t>
            </a:r>
          </a:p>
          <a:p>
            <a:pPr algn="l">
              <a:spcAft>
                <a:spcPts val="800"/>
              </a:spcAft>
            </a:pPr>
            <a:r>
              <a:rPr sz="1400" b="1">
                <a:solidFill>
                  <a:srgbClr val="E53935"/>
                </a:solidFill>
                <a:latin typeface="Segoe UI Emoji"/>
              </a:rPr>
              <a:t>✕  </a:t>
            </a:r>
            <a:r>
              <a:rPr sz="1400">
                <a:solidFill>
                  <a:srgbClr val="000000"/>
                </a:solidFill>
                <a:latin typeface="Calibri"/>
              </a:rPr>
              <a:t>One scheduling change triggers an hour of phone calls, texts, and confusion</a:t>
            </a:r>
          </a:p>
          <a:p>
            <a:pPr algn="l">
              <a:spcAft>
                <a:spcPts val="800"/>
              </a:spcAft>
            </a:pPr>
            <a:r>
              <a:rPr sz="1400" b="1">
                <a:solidFill>
                  <a:srgbClr val="E53935"/>
                </a:solidFill>
                <a:latin typeface="Segoe UI Emoji"/>
              </a:rPr>
              <a:t>✕  </a:t>
            </a:r>
            <a:r>
              <a:rPr sz="1400">
                <a:solidFill>
                  <a:srgbClr val="000000"/>
                </a:solidFill>
                <a:latin typeface="Calibri"/>
              </a:rPr>
              <a:t>No visibility into what's happening in the field until something goes wrong</a:t>
            </a:r>
          </a:p>
        </p:txBody>
      </p:sp>
      <p:sp>
        <p:nvSpPr>
          <p:cNvPr id="6" name="Rounded Rectangle 5"/>
          <p:cNvSpPr/>
          <p:nvPr/>
        </p:nvSpPr>
        <p:spPr>
          <a:xfrm>
            <a:off x="6583680" y="219456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83680" y="233172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8" name="TextBox 7"/>
          <p:cNvSpPr txBox="1"/>
          <p:nvPr/>
        </p:nvSpPr>
        <p:spPr>
          <a:xfrm>
            <a:off x="6583680" y="306324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Paper Chaos</a:t>
            </a:r>
          </a:p>
        </p:txBody>
      </p:sp>
      <p:sp>
        <p:nvSpPr>
          <p:cNvPr id="9" name="TextBox 8"/>
          <p:cNvSpPr txBox="1"/>
          <p:nvPr/>
        </p:nvSpPr>
        <p:spPr>
          <a:xfrm>
            <a:off x="6583680" y="342900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Lost forms, missing logs</a:t>
            </a:r>
          </a:p>
        </p:txBody>
      </p:sp>
      <p:sp>
        <p:nvSpPr>
          <p:cNvPr id="10" name="Rounded Rectangle 9"/>
          <p:cNvSpPr/>
          <p:nvPr/>
        </p:nvSpPr>
        <p:spPr>
          <a:xfrm>
            <a:off x="9281160" y="219456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281160" y="233172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12" name="TextBox 11"/>
          <p:cNvSpPr txBox="1"/>
          <p:nvPr/>
        </p:nvSpPr>
        <p:spPr>
          <a:xfrm>
            <a:off x="9281160" y="306324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No Accountability</a:t>
            </a:r>
          </a:p>
        </p:txBody>
      </p:sp>
      <p:sp>
        <p:nvSpPr>
          <p:cNvPr id="13" name="TextBox 12"/>
          <p:cNvSpPr txBox="1"/>
          <p:nvPr/>
        </p:nvSpPr>
        <p:spPr>
          <a:xfrm>
            <a:off x="9281160" y="342900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Who's where? No idea.</a:t>
            </a:r>
          </a:p>
        </p:txBody>
      </p:sp>
      <p:sp>
        <p:nvSpPr>
          <p:cNvPr id="14" name="Rounded Rectangle 13"/>
          <p:cNvSpPr/>
          <p:nvPr/>
        </p:nvSpPr>
        <p:spPr>
          <a:xfrm>
            <a:off x="6583680" y="420624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83680" y="434340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16" name="TextBox 15"/>
          <p:cNvSpPr txBox="1"/>
          <p:nvPr/>
        </p:nvSpPr>
        <p:spPr>
          <a:xfrm>
            <a:off x="6583680" y="507492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Scheduling Chaos</a:t>
            </a:r>
          </a:p>
        </p:txBody>
      </p:sp>
      <p:sp>
        <p:nvSpPr>
          <p:cNvPr id="17" name="TextBox 16"/>
          <p:cNvSpPr txBox="1"/>
          <p:nvPr/>
        </p:nvSpPr>
        <p:spPr>
          <a:xfrm>
            <a:off x="6583680" y="544068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Hours of phone tag</a:t>
            </a:r>
          </a:p>
        </p:txBody>
      </p:sp>
      <p:sp>
        <p:nvSpPr>
          <p:cNvPr id="18" name="Rounded Rectangle 17"/>
          <p:cNvSpPr/>
          <p:nvPr/>
        </p:nvSpPr>
        <p:spPr>
          <a:xfrm>
            <a:off x="9281160" y="420624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281160" y="434340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20" name="TextBox 19"/>
          <p:cNvSpPr txBox="1"/>
          <p:nvPr/>
        </p:nvSpPr>
        <p:spPr>
          <a:xfrm>
            <a:off x="9281160" y="507492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Blind Operations</a:t>
            </a:r>
          </a:p>
        </p:txBody>
      </p:sp>
      <p:sp>
        <p:nvSpPr>
          <p:cNvPr id="21" name="TextBox 20"/>
          <p:cNvSpPr txBox="1"/>
          <p:nvPr/>
        </p:nvSpPr>
        <p:spPr>
          <a:xfrm>
            <a:off x="9281160" y="544068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React, never prevent</a:t>
            </a:r>
          </a:p>
        </p:txBody>
      </p:sp>
      <p:sp>
        <p:nvSpPr>
          <p:cNvPr id="22" name="TextBox 21"/>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2 / 10</a:t>
            </a:r>
          </a:p>
        </p:txBody>
      </p:sp>
      <p:pic>
        <p:nvPicPr>
          <p:cNvPr id="23" name="slide-02.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3"/>
                </p:tgtEl>
              </p:cMediaNode>
            </p:audio>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THE SOLUTION</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One App. Complete Control.</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Everything your field service business needs — scheduling, tracking, reporting, and communication — built into a single mobile-first platform.</a:t>
            </a:r>
          </a:p>
        </p:txBody>
      </p:sp>
      <p:sp>
        <p:nvSpPr>
          <p:cNvPr id="6" name="Rounded Rectangle 5"/>
          <p:cNvSpPr/>
          <p:nvPr/>
        </p:nvSpPr>
        <p:spPr>
          <a:xfrm>
            <a:off x="54864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Smart Scheduling</a:t>
            </a:r>
          </a:p>
        </p:txBody>
      </p:sp>
      <p:sp>
        <p:nvSpPr>
          <p:cNvPr id="9" name="TextBox 8"/>
          <p:cNvSpPr txBox="1"/>
          <p:nvPr/>
        </p:nvSpPr>
        <p:spPr>
          <a:xfrm>
            <a:off x="54864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Drag-and-drop calendar with shift templates and instant notifications.</a:t>
            </a:r>
          </a:p>
        </p:txBody>
      </p:sp>
      <p:sp>
        <p:nvSpPr>
          <p:cNvPr id="10" name="Rounded Rectangle 9"/>
          <p:cNvSpPr/>
          <p:nvPr/>
        </p:nvSpPr>
        <p:spPr>
          <a:xfrm>
            <a:off x="336042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6042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336042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GPS Clock-In/Out</a:t>
            </a:r>
          </a:p>
        </p:txBody>
      </p:sp>
      <p:sp>
        <p:nvSpPr>
          <p:cNvPr id="13" name="TextBox 12"/>
          <p:cNvSpPr txBox="1"/>
          <p:nvPr/>
        </p:nvSpPr>
        <p:spPr>
          <a:xfrm>
            <a:off x="336042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Location-verified punches — know exactly who's on site.</a:t>
            </a:r>
          </a:p>
        </p:txBody>
      </p:sp>
      <p:sp>
        <p:nvSpPr>
          <p:cNvPr id="14" name="Rounded Rectangle 13"/>
          <p:cNvSpPr/>
          <p:nvPr/>
        </p:nvSpPr>
        <p:spPr>
          <a:xfrm>
            <a:off x="617220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7220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617220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Digital Daily Logs</a:t>
            </a:r>
          </a:p>
        </p:txBody>
      </p:sp>
      <p:sp>
        <p:nvSpPr>
          <p:cNvPr id="17" name="TextBox 16"/>
          <p:cNvSpPr txBox="1"/>
          <p:nvPr/>
        </p:nvSpPr>
        <p:spPr>
          <a:xfrm>
            <a:off x="617220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Auto-emailed PDF reports to clients and admins.</a:t>
            </a:r>
          </a:p>
        </p:txBody>
      </p:sp>
      <p:sp>
        <p:nvSpPr>
          <p:cNvPr id="18" name="Rounded Rectangle 17"/>
          <p:cNvSpPr/>
          <p:nvPr/>
        </p:nvSpPr>
        <p:spPr>
          <a:xfrm>
            <a:off x="898398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98398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898398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Team Messaging</a:t>
            </a:r>
          </a:p>
        </p:txBody>
      </p:sp>
      <p:sp>
        <p:nvSpPr>
          <p:cNvPr id="21" name="TextBox 20"/>
          <p:cNvSpPr txBox="1"/>
          <p:nvPr/>
        </p:nvSpPr>
        <p:spPr>
          <a:xfrm>
            <a:off x="898398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Announcements, shift reminders, read receipts, badge alerts.</a:t>
            </a:r>
          </a:p>
        </p:txBody>
      </p:sp>
      <p:sp>
        <p:nvSpPr>
          <p:cNvPr id="22" name="Rounded Rectangle 21"/>
          <p:cNvSpPr/>
          <p:nvPr/>
        </p:nvSpPr>
        <p:spPr>
          <a:xfrm>
            <a:off x="54864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4864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54864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Client Management</a:t>
            </a:r>
          </a:p>
        </p:txBody>
      </p:sp>
      <p:sp>
        <p:nvSpPr>
          <p:cNvPr id="25" name="TextBox 24"/>
          <p:cNvSpPr txBox="1"/>
          <p:nvPr/>
        </p:nvSpPr>
        <p:spPr>
          <a:xfrm>
            <a:off x="54864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Contracts, care plans, e-signatures — all digital.</a:t>
            </a:r>
          </a:p>
        </p:txBody>
      </p:sp>
      <p:sp>
        <p:nvSpPr>
          <p:cNvPr id="26" name="Rounded Rectangle 25"/>
          <p:cNvSpPr/>
          <p:nvPr/>
        </p:nvSpPr>
        <p:spPr>
          <a:xfrm>
            <a:off x="336042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36042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336042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Admin Dashboard</a:t>
            </a:r>
          </a:p>
        </p:txBody>
      </p:sp>
      <p:sp>
        <p:nvSpPr>
          <p:cNvPr id="29" name="TextBox 28"/>
          <p:cNvSpPr txBox="1"/>
          <p:nvPr/>
        </p:nvSpPr>
        <p:spPr>
          <a:xfrm>
            <a:off x="336042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Real-time bird's-eye view of your entire operation.</a:t>
            </a:r>
          </a:p>
        </p:txBody>
      </p:sp>
      <p:sp>
        <p:nvSpPr>
          <p:cNvPr id="30" name="Rounded Rectangle 29"/>
          <p:cNvSpPr/>
          <p:nvPr/>
        </p:nvSpPr>
        <p:spPr>
          <a:xfrm>
            <a:off x="617220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7220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2" name="TextBox 31"/>
          <p:cNvSpPr txBox="1"/>
          <p:nvPr/>
        </p:nvSpPr>
        <p:spPr>
          <a:xfrm>
            <a:off x="617220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Worker Mobile App</a:t>
            </a:r>
          </a:p>
        </p:txBody>
      </p:sp>
      <p:sp>
        <p:nvSpPr>
          <p:cNvPr id="33" name="TextBox 32"/>
          <p:cNvSpPr txBox="1"/>
          <p:nvPr/>
        </p:nvSpPr>
        <p:spPr>
          <a:xfrm>
            <a:off x="617220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Schedule, clock in, submit logs — right from their phone.</a:t>
            </a:r>
          </a:p>
        </p:txBody>
      </p:sp>
      <p:sp>
        <p:nvSpPr>
          <p:cNvPr id="34" name="TextBox 33"/>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3 / 10</a:t>
            </a:r>
          </a:p>
        </p:txBody>
      </p:sp>
      <p:pic>
        <p:nvPicPr>
          <p:cNvPr id="35" name="slide-03.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5"/>
                </p:tgtEl>
              </p:cMediaNode>
            </p:audio>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1A1A2E"/>
            </a:gs>
            <a:gs pos="100000">
              <a:srgbClr val="16213E"/>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25000"/>
          </a:blip>
          <a:stretch>
            <a:fillRect/>
          </a:stretch>
        </p:blipFill>
        <p:spPr>
          <a:xfrm>
            <a:off x="9418320" y="274320"/>
            <a:ext cx="2926080" cy="2926080"/>
          </a:xfrm>
          <a:prstGeom prst="rect">
            <a:avLst/>
          </a:prstGeom>
        </p:spPr>
      </p:pic>
      <p:sp>
        <p:nvSpPr>
          <p:cNvPr id="3" name="Rounded Rectangle 2"/>
          <p:cNvSpPr/>
          <p:nvPr/>
        </p:nvSpPr>
        <p:spPr>
          <a:xfrm>
            <a:off x="548640" y="365760"/>
            <a:ext cx="4023360" cy="320040"/>
          </a:xfrm>
          <a:prstGeom prst="roundRect">
            <a:avLst>
              <a:gd name="adj" fmla="val 50000"/>
            </a:avLst>
          </a:prstGeom>
          <a:solidFill>
            <a:srgbClr val="3D2B0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6F00"/>
                </a:solidFill>
                <a:latin typeface="Calibri"/>
              </a:rPr>
              <a:t>PREMIUM ADD-ON · $99/MO</a:t>
            </a:r>
          </a:p>
        </p:txBody>
      </p:sp>
      <p:sp>
        <p:nvSpPr>
          <p:cNvPr id="4" name="TextBox 3"/>
          <p:cNvSpPr txBox="1"/>
          <p:nvPr/>
        </p:nvSpPr>
        <p:spPr>
          <a:xfrm>
            <a:off x="548640" y="822960"/>
            <a:ext cx="10058400" cy="822960"/>
          </a:xfrm>
          <a:prstGeom prst="rect">
            <a:avLst/>
          </a:prstGeom>
          <a:noFill/>
        </p:spPr>
        <p:txBody>
          <a:bodyPr wrap="square" lIns="45720" rIns="45720" tIns="18288" bIns="18288" anchor="t">
            <a:spAutoFit/>
          </a:bodyPr>
          <a:lstStyle/>
          <a:p>
            <a:pPr algn="l"/>
            <a:r>
              <a:rPr sz="3200" b="1">
                <a:solidFill>
                  <a:srgbClr val="FFFFFF"/>
                </a:solidFill>
                <a:latin typeface="Calibri"/>
              </a:rPr>
              <a:t>📞  Never Miss Another Call</a:t>
            </a:r>
          </a:p>
        </p:txBody>
      </p:sp>
      <p:sp>
        <p:nvSpPr>
          <p:cNvPr id="5" name="Rectangle 4"/>
          <p:cNvSpPr/>
          <p:nvPr/>
        </p:nvSpPr>
        <p:spPr>
          <a:xfrm>
            <a:off x="548640" y="1691640"/>
            <a:ext cx="1463040" cy="54864"/>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874519"/>
            <a:ext cx="10972800" cy="1280160"/>
          </a:xfrm>
          <a:prstGeom prst="rect">
            <a:avLst/>
          </a:prstGeom>
          <a:noFill/>
        </p:spPr>
        <p:txBody>
          <a:bodyPr wrap="square" lIns="45720" rIns="45720" tIns="18288" bIns="18288" anchor="t">
            <a:spAutoFit/>
          </a:bodyPr>
          <a:lstStyle/>
          <a:p>
            <a:pPr algn="l"/>
            <a:r>
              <a:rPr sz="1300" b="0">
                <a:solidFill>
                  <a:srgbClr val="E8EAF6"/>
                </a:solidFill>
                <a:latin typeface="Calibri"/>
              </a:rPr>
              <a:t>Our AI Receptionist answers every missed call 24/7, captures the lead via SMS, and dispatches the right worker — all in under 60 seconds. Industry-tailored conversation flows for HVAC, plumbing, home care, and every field service business.</a:t>
            </a:r>
          </a:p>
        </p:txBody>
      </p:sp>
      <p:sp>
        <p:nvSpPr>
          <p:cNvPr id="7" name="Rounded Rectangle 6"/>
          <p:cNvSpPr/>
          <p:nvPr/>
        </p:nvSpPr>
        <p:spPr>
          <a:xfrm>
            <a:off x="548640" y="3291840"/>
            <a:ext cx="3657600" cy="1371600"/>
          </a:xfrm>
          <a:prstGeom prst="roundRect">
            <a:avLst>
              <a:gd name="adj" fmla="val 10000"/>
            </a:avLst>
          </a:prstGeom>
          <a:solidFill>
            <a:srgbClr val="252E4E"/>
          </a:solidFill>
          <a:ln w="19050">
            <a:solidFill>
              <a:srgbClr val="404E7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3383280"/>
            <a:ext cx="3657600" cy="640080"/>
          </a:xfrm>
          <a:prstGeom prst="rect">
            <a:avLst/>
          </a:prstGeom>
          <a:noFill/>
        </p:spPr>
        <p:txBody>
          <a:bodyPr wrap="square" lIns="45720" rIns="45720" tIns="18288" bIns="18288" anchor="t">
            <a:spAutoFit/>
          </a:bodyPr>
          <a:lstStyle/>
          <a:p>
            <a:pPr algn="ctr"/>
            <a:r>
              <a:rPr sz="3600" b="1">
                <a:solidFill>
                  <a:srgbClr val="FF6F00"/>
                </a:solidFill>
                <a:latin typeface="Calibri"/>
              </a:rPr>
              <a:t>24/7</a:t>
            </a:r>
          </a:p>
        </p:txBody>
      </p:sp>
      <p:sp>
        <p:nvSpPr>
          <p:cNvPr id="9" name="TextBox 8"/>
          <p:cNvSpPr txBox="1"/>
          <p:nvPr/>
        </p:nvSpPr>
        <p:spPr>
          <a:xfrm>
            <a:off x="548640" y="4069080"/>
            <a:ext cx="3657600" cy="274320"/>
          </a:xfrm>
          <a:prstGeom prst="rect">
            <a:avLst/>
          </a:prstGeom>
          <a:noFill/>
        </p:spPr>
        <p:txBody>
          <a:bodyPr wrap="square" lIns="45720" rIns="45720" tIns="18288" bIns="18288" anchor="t">
            <a:spAutoFit/>
          </a:bodyPr>
          <a:lstStyle/>
          <a:p>
            <a:pPr algn="ctr"/>
            <a:r>
              <a:rPr sz="1100" b="1">
                <a:solidFill>
                  <a:srgbClr val="FFFFFF"/>
                </a:solidFill>
                <a:latin typeface="Calibri"/>
              </a:rPr>
              <a:t>AI Coverage</a:t>
            </a:r>
          </a:p>
        </p:txBody>
      </p:sp>
      <p:sp>
        <p:nvSpPr>
          <p:cNvPr id="10" name="TextBox 9"/>
          <p:cNvSpPr txBox="1"/>
          <p:nvPr/>
        </p:nvSpPr>
        <p:spPr>
          <a:xfrm>
            <a:off x="548640" y="4343400"/>
            <a:ext cx="3657600" cy="274320"/>
          </a:xfrm>
          <a:prstGeom prst="rect">
            <a:avLst/>
          </a:prstGeom>
          <a:noFill/>
        </p:spPr>
        <p:txBody>
          <a:bodyPr wrap="square" lIns="45720" rIns="45720" tIns="18288" bIns="18288" anchor="t">
            <a:spAutoFit/>
          </a:bodyPr>
          <a:lstStyle/>
          <a:p>
            <a:pPr algn="ctr"/>
            <a:r>
              <a:rPr sz="900" b="0">
                <a:solidFill>
                  <a:srgbClr val="B0BEC5"/>
                </a:solidFill>
                <a:latin typeface="Calibri"/>
              </a:rPr>
              <a:t>Every day of the year</a:t>
            </a:r>
          </a:p>
        </p:txBody>
      </p:sp>
      <p:sp>
        <p:nvSpPr>
          <p:cNvPr id="11" name="Rounded Rectangle 10"/>
          <p:cNvSpPr/>
          <p:nvPr/>
        </p:nvSpPr>
        <p:spPr>
          <a:xfrm>
            <a:off x="4389120" y="3291840"/>
            <a:ext cx="3657600" cy="1371600"/>
          </a:xfrm>
          <a:prstGeom prst="roundRect">
            <a:avLst>
              <a:gd name="adj" fmla="val 10000"/>
            </a:avLst>
          </a:prstGeom>
          <a:solidFill>
            <a:srgbClr val="252E4E"/>
          </a:solidFill>
          <a:ln w="19050">
            <a:solidFill>
              <a:srgbClr val="404E7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389120" y="3383280"/>
            <a:ext cx="3657600" cy="640080"/>
          </a:xfrm>
          <a:prstGeom prst="rect">
            <a:avLst/>
          </a:prstGeom>
          <a:noFill/>
        </p:spPr>
        <p:txBody>
          <a:bodyPr wrap="square" lIns="45720" rIns="45720" tIns="18288" bIns="18288" anchor="t">
            <a:spAutoFit/>
          </a:bodyPr>
          <a:lstStyle/>
          <a:p>
            <a:pPr algn="ctr"/>
            <a:r>
              <a:rPr sz="3600" b="1">
                <a:solidFill>
                  <a:srgbClr val="FF6F00"/>
                </a:solidFill>
                <a:latin typeface="Calibri"/>
              </a:rPr>
              <a:t>&lt;60s</a:t>
            </a:r>
          </a:p>
        </p:txBody>
      </p:sp>
      <p:sp>
        <p:nvSpPr>
          <p:cNvPr id="13" name="TextBox 12"/>
          <p:cNvSpPr txBox="1"/>
          <p:nvPr/>
        </p:nvSpPr>
        <p:spPr>
          <a:xfrm>
            <a:off x="4389120" y="4069080"/>
            <a:ext cx="3657600" cy="274320"/>
          </a:xfrm>
          <a:prstGeom prst="rect">
            <a:avLst/>
          </a:prstGeom>
          <a:noFill/>
        </p:spPr>
        <p:txBody>
          <a:bodyPr wrap="square" lIns="45720" rIns="45720" tIns="18288" bIns="18288" anchor="t">
            <a:spAutoFit/>
          </a:bodyPr>
          <a:lstStyle/>
          <a:p>
            <a:pPr algn="ctr"/>
            <a:r>
              <a:rPr sz="1100" b="1">
                <a:solidFill>
                  <a:srgbClr val="FFFFFF"/>
                </a:solidFill>
                <a:latin typeface="Calibri"/>
              </a:rPr>
              <a:t>Lead Captured</a:t>
            </a:r>
          </a:p>
        </p:txBody>
      </p:sp>
      <p:sp>
        <p:nvSpPr>
          <p:cNvPr id="14" name="TextBox 13"/>
          <p:cNvSpPr txBox="1"/>
          <p:nvPr/>
        </p:nvSpPr>
        <p:spPr>
          <a:xfrm>
            <a:off x="4389120" y="4343400"/>
            <a:ext cx="3657600" cy="274320"/>
          </a:xfrm>
          <a:prstGeom prst="rect">
            <a:avLst/>
          </a:prstGeom>
          <a:noFill/>
        </p:spPr>
        <p:txBody>
          <a:bodyPr wrap="square" lIns="45720" rIns="45720" tIns="18288" bIns="18288" anchor="t">
            <a:spAutoFit/>
          </a:bodyPr>
          <a:lstStyle/>
          <a:p>
            <a:pPr algn="ctr"/>
            <a:r>
              <a:rPr sz="900" b="0">
                <a:solidFill>
                  <a:srgbClr val="B0BEC5"/>
                </a:solidFill>
                <a:latin typeface="Calibri"/>
              </a:rPr>
              <a:t>From call to dispatch</a:t>
            </a:r>
          </a:p>
        </p:txBody>
      </p:sp>
      <p:sp>
        <p:nvSpPr>
          <p:cNvPr id="15" name="Rounded Rectangle 14"/>
          <p:cNvSpPr/>
          <p:nvPr/>
        </p:nvSpPr>
        <p:spPr>
          <a:xfrm>
            <a:off x="8229600" y="3291840"/>
            <a:ext cx="3657600" cy="1371600"/>
          </a:xfrm>
          <a:prstGeom prst="roundRect">
            <a:avLst>
              <a:gd name="adj" fmla="val 10000"/>
            </a:avLst>
          </a:prstGeom>
          <a:solidFill>
            <a:srgbClr val="252E4E"/>
          </a:solidFill>
          <a:ln w="19050">
            <a:solidFill>
              <a:srgbClr val="404E7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29600" y="3383280"/>
            <a:ext cx="3657600" cy="640080"/>
          </a:xfrm>
          <a:prstGeom prst="rect">
            <a:avLst/>
          </a:prstGeom>
          <a:noFill/>
        </p:spPr>
        <p:txBody>
          <a:bodyPr wrap="square" lIns="45720" rIns="45720" tIns="18288" bIns="18288" anchor="t">
            <a:spAutoFit/>
          </a:bodyPr>
          <a:lstStyle/>
          <a:p>
            <a:pPr algn="ctr"/>
            <a:r>
              <a:rPr sz="3600" b="1">
                <a:solidFill>
                  <a:srgbClr val="FF6F00"/>
                </a:solidFill>
                <a:latin typeface="Calibri"/>
              </a:rPr>
              <a:t>80%+</a:t>
            </a:r>
          </a:p>
        </p:txBody>
      </p:sp>
      <p:sp>
        <p:nvSpPr>
          <p:cNvPr id="17" name="TextBox 16"/>
          <p:cNvSpPr txBox="1"/>
          <p:nvPr/>
        </p:nvSpPr>
        <p:spPr>
          <a:xfrm>
            <a:off x="8229600" y="4069080"/>
            <a:ext cx="3657600" cy="274320"/>
          </a:xfrm>
          <a:prstGeom prst="rect">
            <a:avLst/>
          </a:prstGeom>
          <a:noFill/>
        </p:spPr>
        <p:txBody>
          <a:bodyPr wrap="square" lIns="45720" rIns="45720" tIns="18288" bIns="18288" anchor="t">
            <a:spAutoFit/>
          </a:bodyPr>
          <a:lstStyle/>
          <a:p>
            <a:pPr algn="ctr"/>
            <a:r>
              <a:rPr sz="1100" b="1">
                <a:solidFill>
                  <a:srgbClr val="FFFFFF"/>
                </a:solidFill>
                <a:latin typeface="Calibri"/>
              </a:rPr>
              <a:t>Voicemail Callbacks</a:t>
            </a:r>
          </a:p>
        </p:txBody>
      </p:sp>
      <p:sp>
        <p:nvSpPr>
          <p:cNvPr id="18" name="TextBox 17"/>
          <p:cNvSpPr txBox="1"/>
          <p:nvPr/>
        </p:nvSpPr>
        <p:spPr>
          <a:xfrm>
            <a:off x="8229600" y="4343400"/>
            <a:ext cx="3657600" cy="274320"/>
          </a:xfrm>
          <a:prstGeom prst="rect">
            <a:avLst/>
          </a:prstGeom>
          <a:noFill/>
        </p:spPr>
        <p:txBody>
          <a:bodyPr wrap="square" lIns="45720" rIns="45720" tIns="18288" bIns="18288" anchor="t">
            <a:spAutoFit/>
          </a:bodyPr>
          <a:lstStyle/>
          <a:p>
            <a:pPr algn="ctr"/>
            <a:r>
              <a:rPr sz="900" b="0">
                <a:solidFill>
                  <a:srgbClr val="B0BEC5"/>
                </a:solidFill>
                <a:latin typeface="Calibri"/>
              </a:rPr>
              <a:t>Never happen — until AI</a:t>
            </a:r>
          </a:p>
        </p:txBody>
      </p:sp>
      <p:sp>
        <p:nvSpPr>
          <p:cNvPr id="19" name="TextBox 18"/>
          <p:cNvSpPr txBox="1"/>
          <p:nvPr/>
        </p:nvSpPr>
        <p:spPr>
          <a:xfrm>
            <a:off x="548640" y="4937760"/>
            <a:ext cx="3657600" cy="365760"/>
          </a:xfrm>
          <a:prstGeom prst="rect">
            <a:avLst/>
          </a:prstGeom>
          <a:noFill/>
        </p:spPr>
        <p:txBody>
          <a:bodyPr wrap="square" lIns="45720" rIns="45720" tIns="18288" bIns="18288" anchor="t">
            <a:spAutoFit/>
          </a:bodyPr>
          <a:lstStyle/>
          <a:p>
            <a:pPr algn="ctr"/>
            <a:r>
              <a:rPr sz="2200" b="0">
                <a:solidFill>
                  <a:srgbClr val="FFFFFF"/>
                </a:solidFill>
                <a:latin typeface="Calibri"/>
              </a:rPr>
              <a:t>1</a:t>
            </a:r>
          </a:p>
        </p:txBody>
      </p:sp>
      <p:sp>
        <p:nvSpPr>
          <p:cNvPr id="20" name="TextBox 19"/>
          <p:cNvSpPr txBox="1"/>
          <p:nvPr/>
        </p:nvSpPr>
        <p:spPr>
          <a:xfrm>
            <a:off x="548640" y="5349240"/>
            <a:ext cx="3657600" cy="320040"/>
          </a:xfrm>
          <a:prstGeom prst="rect">
            <a:avLst/>
          </a:prstGeom>
          <a:noFill/>
        </p:spPr>
        <p:txBody>
          <a:bodyPr wrap="square" lIns="45720" rIns="45720" tIns="18288" bIns="18288" anchor="t">
            <a:spAutoFit/>
          </a:bodyPr>
          <a:lstStyle/>
          <a:p>
            <a:pPr algn="ctr"/>
            <a:r>
              <a:rPr sz="1200" b="1">
                <a:solidFill>
                  <a:srgbClr val="90CAF9"/>
                </a:solidFill>
                <a:latin typeface="Calibri"/>
              </a:rPr>
              <a:t>Customer Calls</a:t>
            </a:r>
          </a:p>
        </p:txBody>
      </p:sp>
      <p:sp>
        <p:nvSpPr>
          <p:cNvPr id="21" name="TextBox 20"/>
          <p:cNvSpPr txBox="1"/>
          <p:nvPr/>
        </p:nvSpPr>
        <p:spPr>
          <a:xfrm>
            <a:off x="548640" y="5715000"/>
            <a:ext cx="3657600" cy="594360"/>
          </a:xfrm>
          <a:prstGeom prst="rect">
            <a:avLst/>
          </a:prstGeom>
          <a:noFill/>
        </p:spPr>
        <p:txBody>
          <a:bodyPr wrap="square" lIns="45720" rIns="45720" tIns="18288" bIns="18288" anchor="t">
            <a:spAutoFit/>
          </a:bodyPr>
          <a:lstStyle/>
          <a:p>
            <a:pPr algn="ctr"/>
            <a:r>
              <a:rPr sz="1000" b="0">
                <a:solidFill>
                  <a:srgbClr val="E0E7FF"/>
                </a:solidFill>
                <a:latin typeface="Calibri"/>
              </a:rPr>
              <a:t>Call forwards to AI Receptionist within 1-2 rings.</a:t>
            </a:r>
          </a:p>
        </p:txBody>
      </p:sp>
      <p:sp>
        <p:nvSpPr>
          <p:cNvPr id="22" name="TextBox 21"/>
          <p:cNvSpPr txBox="1"/>
          <p:nvPr/>
        </p:nvSpPr>
        <p:spPr>
          <a:xfrm>
            <a:off x="4389120" y="4937760"/>
            <a:ext cx="3657600" cy="365760"/>
          </a:xfrm>
          <a:prstGeom prst="rect">
            <a:avLst/>
          </a:prstGeom>
          <a:noFill/>
        </p:spPr>
        <p:txBody>
          <a:bodyPr wrap="square" lIns="45720" rIns="45720" tIns="18288" bIns="18288" anchor="t">
            <a:spAutoFit/>
          </a:bodyPr>
          <a:lstStyle/>
          <a:p>
            <a:pPr algn="ctr"/>
            <a:r>
              <a:rPr sz="2200" b="0">
                <a:solidFill>
                  <a:srgbClr val="FFFFFF"/>
                </a:solidFill>
                <a:latin typeface="Calibri"/>
              </a:rPr>
              <a:t>2</a:t>
            </a:r>
          </a:p>
        </p:txBody>
      </p:sp>
      <p:sp>
        <p:nvSpPr>
          <p:cNvPr id="23" name="TextBox 22"/>
          <p:cNvSpPr txBox="1"/>
          <p:nvPr/>
        </p:nvSpPr>
        <p:spPr>
          <a:xfrm>
            <a:off x="4389120" y="5349240"/>
            <a:ext cx="3657600" cy="320040"/>
          </a:xfrm>
          <a:prstGeom prst="rect">
            <a:avLst/>
          </a:prstGeom>
          <a:noFill/>
        </p:spPr>
        <p:txBody>
          <a:bodyPr wrap="square" lIns="45720" rIns="45720" tIns="18288" bIns="18288" anchor="t">
            <a:spAutoFit/>
          </a:bodyPr>
          <a:lstStyle/>
          <a:p>
            <a:pPr algn="ctr"/>
            <a:r>
              <a:rPr sz="1200" b="1">
                <a:solidFill>
                  <a:srgbClr val="90CAF9"/>
                </a:solidFill>
                <a:latin typeface="Calibri"/>
              </a:rPr>
              <a:t>AI Captures Lead</a:t>
            </a:r>
          </a:p>
        </p:txBody>
      </p:sp>
      <p:sp>
        <p:nvSpPr>
          <p:cNvPr id="24" name="TextBox 23"/>
          <p:cNvSpPr txBox="1"/>
          <p:nvPr/>
        </p:nvSpPr>
        <p:spPr>
          <a:xfrm>
            <a:off x="4389120" y="5715000"/>
            <a:ext cx="3657600" cy="594360"/>
          </a:xfrm>
          <a:prstGeom prst="rect">
            <a:avLst/>
          </a:prstGeom>
          <a:noFill/>
        </p:spPr>
        <p:txBody>
          <a:bodyPr wrap="square" lIns="45720" rIns="45720" tIns="18288" bIns="18288" anchor="t">
            <a:spAutoFit/>
          </a:bodyPr>
          <a:lstStyle/>
          <a:p>
            <a:pPr algn="ctr"/>
            <a:r>
              <a:rPr sz="1000" b="0">
                <a:solidFill>
                  <a:srgbClr val="E0E7FF"/>
                </a:solidFill>
                <a:latin typeface="Calibri"/>
              </a:rPr>
              <a:t>Name, callback number, address, problem — by SMS.</a:t>
            </a:r>
          </a:p>
        </p:txBody>
      </p:sp>
      <p:sp>
        <p:nvSpPr>
          <p:cNvPr id="25" name="TextBox 24"/>
          <p:cNvSpPr txBox="1"/>
          <p:nvPr/>
        </p:nvSpPr>
        <p:spPr>
          <a:xfrm>
            <a:off x="8229600" y="4937760"/>
            <a:ext cx="3657600" cy="365760"/>
          </a:xfrm>
          <a:prstGeom prst="rect">
            <a:avLst/>
          </a:prstGeom>
          <a:noFill/>
        </p:spPr>
        <p:txBody>
          <a:bodyPr wrap="square" lIns="45720" rIns="45720" tIns="18288" bIns="18288" anchor="t">
            <a:spAutoFit/>
          </a:bodyPr>
          <a:lstStyle/>
          <a:p>
            <a:pPr algn="ctr"/>
            <a:r>
              <a:rPr sz="2200" b="0">
                <a:solidFill>
                  <a:srgbClr val="FFFFFF"/>
                </a:solidFill>
                <a:latin typeface="Calibri"/>
              </a:rPr>
              <a:t>3</a:t>
            </a:r>
          </a:p>
        </p:txBody>
      </p:sp>
      <p:sp>
        <p:nvSpPr>
          <p:cNvPr id="26" name="TextBox 25"/>
          <p:cNvSpPr txBox="1"/>
          <p:nvPr/>
        </p:nvSpPr>
        <p:spPr>
          <a:xfrm>
            <a:off x="8229600" y="5349240"/>
            <a:ext cx="3657600" cy="320040"/>
          </a:xfrm>
          <a:prstGeom prst="rect">
            <a:avLst/>
          </a:prstGeom>
          <a:noFill/>
        </p:spPr>
        <p:txBody>
          <a:bodyPr wrap="square" lIns="45720" rIns="45720" tIns="18288" bIns="18288" anchor="t">
            <a:spAutoFit/>
          </a:bodyPr>
          <a:lstStyle/>
          <a:p>
            <a:pPr algn="ctr"/>
            <a:r>
              <a:rPr sz="1200" b="1">
                <a:solidFill>
                  <a:srgbClr val="90CAF9"/>
                </a:solidFill>
                <a:latin typeface="Calibri"/>
              </a:rPr>
              <a:t>Worker Dispatched</a:t>
            </a:r>
          </a:p>
        </p:txBody>
      </p:sp>
      <p:sp>
        <p:nvSpPr>
          <p:cNvPr id="27" name="TextBox 26"/>
          <p:cNvSpPr txBox="1"/>
          <p:nvPr/>
        </p:nvSpPr>
        <p:spPr>
          <a:xfrm>
            <a:off x="8229600" y="5715000"/>
            <a:ext cx="3657600" cy="594360"/>
          </a:xfrm>
          <a:prstGeom prst="rect">
            <a:avLst/>
          </a:prstGeom>
          <a:noFill/>
        </p:spPr>
        <p:txBody>
          <a:bodyPr wrap="square" lIns="45720" rIns="45720" tIns="18288" bIns="18288" anchor="t">
            <a:spAutoFit/>
          </a:bodyPr>
          <a:lstStyle/>
          <a:p>
            <a:pPr algn="ctr"/>
            <a:r>
              <a:rPr sz="1000" b="0">
                <a:solidFill>
                  <a:srgbClr val="E0E7FF"/>
                </a:solidFill>
                <a:latin typeface="Calibri"/>
              </a:rPr>
              <a:t>First to reply YES claims the job.</a:t>
            </a:r>
          </a:p>
        </p:txBody>
      </p:sp>
      <p:pic>
        <p:nvPicPr>
          <p:cNvPr id="28" name="Picture 27"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29" name="TextBox 28"/>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4 / 10</a:t>
            </a:r>
          </a:p>
        </p:txBody>
      </p:sp>
      <p:pic>
        <p:nvPicPr>
          <p:cNvPr id="30" name="slide-04.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0"/>
                </p:tgtEl>
              </p:cMediaNode>
            </p:audio>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2E7D32"/>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PROVEN RESULTS</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Real Savings. Real Impact.</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Concrete before/after gains reported by teams that moved off paper.</a:t>
            </a:r>
          </a:p>
        </p:txBody>
      </p:sp>
      <p:sp>
        <p:nvSpPr>
          <p:cNvPr id="6" name="Rounded Rectangle 5"/>
          <p:cNvSpPr/>
          <p:nvPr/>
        </p:nvSpPr>
        <p:spPr>
          <a:xfrm>
            <a:off x="548640" y="2651760"/>
            <a:ext cx="2697480" cy="11887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743200"/>
            <a:ext cx="2697480" cy="548640"/>
          </a:xfrm>
          <a:prstGeom prst="rect">
            <a:avLst/>
          </a:prstGeom>
          <a:noFill/>
        </p:spPr>
        <p:txBody>
          <a:bodyPr wrap="square" lIns="45720" rIns="45720" tIns="18288" bIns="18288" anchor="t">
            <a:spAutoFit/>
          </a:bodyPr>
          <a:lstStyle/>
          <a:p>
            <a:pPr algn="ctr"/>
            <a:r>
              <a:rPr sz="3200" b="1">
                <a:solidFill>
                  <a:srgbClr val="FF6F00"/>
                </a:solidFill>
                <a:latin typeface="Calibri"/>
              </a:rPr>
              <a:t>10+</a:t>
            </a:r>
          </a:p>
        </p:txBody>
      </p:sp>
      <p:sp>
        <p:nvSpPr>
          <p:cNvPr id="8" name="TextBox 7"/>
          <p:cNvSpPr txBox="1"/>
          <p:nvPr/>
        </p:nvSpPr>
        <p:spPr>
          <a:xfrm>
            <a:off x="548640" y="3337560"/>
            <a:ext cx="2697480" cy="457200"/>
          </a:xfrm>
          <a:prstGeom prst="rect">
            <a:avLst/>
          </a:prstGeom>
          <a:noFill/>
        </p:spPr>
        <p:txBody>
          <a:bodyPr wrap="square" lIns="45720" rIns="45720" tIns="18288" bIns="18288" anchor="t">
            <a:spAutoFit/>
          </a:bodyPr>
          <a:lstStyle/>
          <a:p>
            <a:pPr algn="ctr"/>
            <a:r>
              <a:rPr sz="1100" b="1">
                <a:solidFill>
                  <a:srgbClr val="0D47A1"/>
                </a:solidFill>
                <a:latin typeface="Calibri"/>
              </a:rPr>
              <a:t>Hours Saved / Week</a:t>
            </a:r>
          </a:p>
        </p:txBody>
      </p:sp>
      <p:sp>
        <p:nvSpPr>
          <p:cNvPr id="9" name="Rounded Rectangle 8"/>
          <p:cNvSpPr/>
          <p:nvPr/>
        </p:nvSpPr>
        <p:spPr>
          <a:xfrm>
            <a:off x="3383280" y="2651760"/>
            <a:ext cx="2697480" cy="11887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383280" y="2743200"/>
            <a:ext cx="2697480" cy="548640"/>
          </a:xfrm>
          <a:prstGeom prst="rect">
            <a:avLst/>
          </a:prstGeom>
          <a:noFill/>
        </p:spPr>
        <p:txBody>
          <a:bodyPr wrap="square" lIns="45720" rIns="45720" tIns="18288" bIns="18288" anchor="t">
            <a:spAutoFit/>
          </a:bodyPr>
          <a:lstStyle/>
          <a:p>
            <a:pPr algn="ctr"/>
            <a:r>
              <a:rPr sz="3200" b="1">
                <a:solidFill>
                  <a:srgbClr val="FF6F00"/>
                </a:solidFill>
                <a:latin typeface="Calibri"/>
              </a:rPr>
              <a:t>100%</a:t>
            </a:r>
          </a:p>
        </p:txBody>
      </p:sp>
      <p:sp>
        <p:nvSpPr>
          <p:cNvPr id="11" name="TextBox 10"/>
          <p:cNvSpPr txBox="1"/>
          <p:nvPr/>
        </p:nvSpPr>
        <p:spPr>
          <a:xfrm>
            <a:off x="3383280" y="3337560"/>
            <a:ext cx="2697480" cy="457200"/>
          </a:xfrm>
          <a:prstGeom prst="rect">
            <a:avLst/>
          </a:prstGeom>
          <a:noFill/>
        </p:spPr>
        <p:txBody>
          <a:bodyPr wrap="square" lIns="45720" rIns="45720" tIns="18288" bIns="18288" anchor="t">
            <a:spAutoFit/>
          </a:bodyPr>
          <a:lstStyle/>
          <a:p>
            <a:pPr algn="ctr"/>
            <a:r>
              <a:rPr sz="1100" b="1">
                <a:solidFill>
                  <a:srgbClr val="0D47A1"/>
                </a:solidFill>
                <a:latin typeface="Calibri"/>
              </a:rPr>
              <a:t>Paperless</a:t>
            </a:r>
          </a:p>
        </p:txBody>
      </p:sp>
      <p:sp>
        <p:nvSpPr>
          <p:cNvPr id="12" name="Rounded Rectangle 11"/>
          <p:cNvSpPr/>
          <p:nvPr/>
        </p:nvSpPr>
        <p:spPr>
          <a:xfrm>
            <a:off x="6217920" y="2651760"/>
            <a:ext cx="2697480" cy="11887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17920" y="2743200"/>
            <a:ext cx="2697480" cy="548640"/>
          </a:xfrm>
          <a:prstGeom prst="rect">
            <a:avLst/>
          </a:prstGeom>
          <a:noFill/>
        </p:spPr>
        <p:txBody>
          <a:bodyPr wrap="square" lIns="45720" rIns="45720" tIns="18288" bIns="18288" anchor="t">
            <a:spAutoFit/>
          </a:bodyPr>
          <a:lstStyle/>
          <a:p>
            <a:pPr algn="ctr"/>
            <a:r>
              <a:rPr sz="3200" b="1">
                <a:solidFill>
                  <a:srgbClr val="FF6F00"/>
                </a:solidFill>
                <a:latin typeface="Calibri"/>
              </a:rPr>
              <a:t>Zero</a:t>
            </a:r>
          </a:p>
        </p:txBody>
      </p:sp>
      <p:sp>
        <p:nvSpPr>
          <p:cNvPr id="14" name="TextBox 13"/>
          <p:cNvSpPr txBox="1"/>
          <p:nvPr/>
        </p:nvSpPr>
        <p:spPr>
          <a:xfrm>
            <a:off x="6217920" y="3337560"/>
            <a:ext cx="2697480" cy="457200"/>
          </a:xfrm>
          <a:prstGeom prst="rect">
            <a:avLst/>
          </a:prstGeom>
          <a:noFill/>
        </p:spPr>
        <p:txBody>
          <a:bodyPr wrap="square" lIns="45720" rIns="45720" tIns="18288" bIns="18288" anchor="t">
            <a:spAutoFit/>
          </a:bodyPr>
          <a:lstStyle/>
          <a:p>
            <a:pPr algn="ctr"/>
            <a:r>
              <a:rPr sz="1100" b="1">
                <a:solidFill>
                  <a:srgbClr val="0D47A1"/>
                </a:solidFill>
                <a:latin typeface="Calibri"/>
              </a:rPr>
              <a:t>Paper Forms</a:t>
            </a:r>
          </a:p>
        </p:txBody>
      </p:sp>
      <p:sp>
        <p:nvSpPr>
          <p:cNvPr id="15" name="Rounded Rectangle 14"/>
          <p:cNvSpPr/>
          <p:nvPr/>
        </p:nvSpPr>
        <p:spPr>
          <a:xfrm>
            <a:off x="9052560" y="2651760"/>
            <a:ext cx="2697480" cy="11887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052560" y="2743200"/>
            <a:ext cx="2697480" cy="548640"/>
          </a:xfrm>
          <a:prstGeom prst="rect">
            <a:avLst/>
          </a:prstGeom>
          <a:noFill/>
        </p:spPr>
        <p:txBody>
          <a:bodyPr wrap="square" lIns="45720" rIns="45720" tIns="18288" bIns="18288" anchor="t">
            <a:spAutoFit/>
          </a:bodyPr>
          <a:lstStyle/>
          <a:p>
            <a:pPr algn="ctr"/>
            <a:r>
              <a:rPr sz="3200" b="1">
                <a:solidFill>
                  <a:srgbClr val="FF6F00"/>
                </a:solidFill>
                <a:latin typeface="Calibri"/>
              </a:rPr>
              <a:t>24/7</a:t>
            </a:r>
          </a:p>
        </p:txBody>
      </p:sp>
      <p:sp>
        <p:nvSpPr>
          <p:cNvPr id="17" name="TextBox 16"/>
          <p:cNvSpPr txBox="1"/>
          <p:nvPr/>
        </p:nvSpPr>
        <p:spPr>
          <a:xfrm>
            <a:off x="9052560" y="3337560"/>
            <a:ext cx="2697480" cy="457200"/>
          </a:xfrm>
          <a:prstGeom prst="rect">
            <a:avLst/>
          </a:prstGeom>
          <a:noFill/>
        </p:spPr>
        <p:txBody>
          <a:bodyPr wrap="square" lIns="45720" rIns="45720" tIns="18288" bIns="18288" anchor="t">
            <a:spAutoFit/>
          </a:bodyPr>
          <a:lstStyle/>
          <a:p>
            <a:pPr algn="ctr"/>
            <a:r>
              <a:rPr sz="1100" b="1">
                <a:solidFill>
                  <a:srgbClr val="0D47A1"/>
                </a:solidFill>
                <a:latin typeface="Calibri"/>
              </a:rPr>
              <a:t>Any-Device Access</a:t>
            </a:r>
          </a:p>
        </p:txBody>
      </p:sp>
      <p:graphicFrame>
        <p:nvGraphicFramePr>
          <p:cNvPr id="18" name="Table 17"/>
          <p:cNvGraphicFramePr>
            <a:graphicFrameLocks noGrp="1"/>
          </p:cNvGraphicFramePr>
          <p:nvPr/>
        </p:nvGraphicFramePr>
        <p:xfrm>
          <a:off x="548640" y="4114800"/>
          <a:ext cx="11064240" cy="2011680"/>
        </p:xfrm>
        <a:graphic>
          <a:graphicData uri="http://schemas.openxmlformats.org/drawingml/2006/table">
            <a:tbl>
              <a:tblPr firstRow="1" bandRow="1">
                <a:tableStyleId>{5C22544A-7EE6-4342-B048-85BDC9FD1C3A}</a:tableStyleId>
              </a:tblPr>
              <a:tblGrid>
                <a:gridCol w="2926080"/>
                <a:gridCol w="4069080"/>
                <a:gridCol w="4069080"/>
              </a:tblGrid>
              <a:tr h="402336">
                <a:tc>
                  <a:txBody>
                    <a:bodyPr/>
                    <a:lstStyle/>
                    <a:p>
                      <a:pPr algn="l"/>
                      <a:r>
                        <a:rPr sz="1200" b="1">
                          <a:solidFill>
                            <a:srgbClr val="FFFFFF"/>
                          </a:solidFill>
                          <a:latin typeface="Calibri"/>
                        </a:rPr>
                        <a:t>Metric</a:t>
                      </a:r>
                    </a:p>
                  </a:txBody>
                  <a:tcPr>
                    <a:solidFill>
                      <a:srgbClr val="0D47A1"/>
                    </a:solidFill>
                  </a:tcPr>
                </a:tc>
                <a:tc>
                  <a:txBody>
                    <a:bodyPr/>
                    <a:lstStyle/>
                    <a:p>
                      <a:pPr algn="l"/>
                      <a:r>
                        <a:rPr sz="1200" b="1">
                          <a:solidFill>
                            <a:srgbClr val="FFFFFF"/>
                          </a:solidFill>
                          <a:latin typeface="Calibri"/>
                        </a:rPr>
                        <a:t>Before FieldStaff</a:t>
                      </a:r>
                    </a:p>
                  </a:txBody>
                  <a:tcPr>
                    <a:solidFill>
                      <a:srgbClr val="0D47A1"/>
                    </a:solidFill>
                  </a:tcPr>
                </a:tc>
                <a:tc>
                  <a:txBody>
                    <a:bodyPr/>
                    <a:lstStyle/>
                    <a:p>
                      <a:pPr algn="l"/>
                      <a:r>
                        <a:rPr sz="1200" b="1">
                          <a:solidFill>
                            <a:srgbClr val="FFFFFF"/>
                          </a:solidFill>
                          <a:latin typeface="Calibri"/>
                        </a:rPr>
                        <a:t>After FieldStaff</a:t>
                      </a:r>
                    </a:p>
                  </a:txBody>
                  <a:tcPr>
                    <a:solidFill>
                      <a:srgbClr val="0D47A1"/>
                    </a:solidFill>
                  </a:tcPr>
                </a:tc>
              </a:tr>
              <a:tr h="402336">
                <a:tc>
                  <a:txBody>
                    <a:bodyPr/>
                    <a:lstStyle/>
                    <a:p>
                      <a:pPr algn="l"/>
                      <a:r>
                        <a:rPr sz="1100" b="0">
                          <a:solidFill>
                            <a:srgbClr val="000000"/>
                          </a:solidFill>
                          <a:latin typeface="Calibri"/>
                        </a:rPr>
                        <a:t>Scheduling</a:t>
                      </a:r>
                    </a:p>
                  </a:txBody>
                  <a:tcPr>
                    <a:solidFill>
                      <a:srgbClr val="FFFFFF"/>
                    </a:solidFill>
                  </a:tcPr>
                </a:tc>
                <a:tc>
                  <a:txBody>
                    <a:bodyPr/>
                    <a:lstStyle/>
                    <a:p>
                      <a:pPr algn="l"/>
                      <a:r>
                        <a:rPr sz="1100" b="0">
                          <a:solidFill>
                            <a:srgbClr val="000000"/>
                          </a:solidFill>
                          <a:latin typeface="Calibri"/>
                        </a:rPr>
                        <a:t>4 hours/day of phone calls</a:t>
                      </a:r>
                    </a:p>
                  </a:txBody>
                  <a:tcPr>
                    <a:solidFill>
                      <a:srgbClr val="FFFFFF"/>
                    </a:solidFill>
                  </a:tcPr>
                </a:tc>
                <a:tc>
                  <a:txBody>
                    <a:bodyPr/>
                    <a:lstStyle/>
                    <a:p>
                      <a:pPr algn="l"/>
                      <a:r>
                        <a:rPr sz="1100" b="0">
                          <a:solidFill>
                            <a:srgbClr val="000000"/>
                          </a:solidFill>
                          <a:latin typeface="Calibri"/>
                        </a:rPr>
                        <a:t>15 minutes — drag &amp; drop</a:t>
                      </a:r>
                    </a:p>
                  </a:txBody>
                  <a:tcPr>
                    <a:solidFill>
                      <a:srgbClr val="FFFFFF"/>
                    </a:solidFill>
                  </a:tcPr>
                </a:tc>
              </a:tr>
              <a:tr h="402336">
                <a:tc>
                  <a:txBody>
                    <a:bodyPr/>
                    <a:lstStyle/>
                    <a:p>
                      <a:pPr algn="l"/>
                      <a:r>
                        <a:rPr sz="1100" b="0">
                          <a:solidFill>
                            <a:srgbClr val="000000"/>
                          </a:solidFill>
                          <a:latin typeface="Calibri"/>
                        </a:rPr>
                        <a:t>Reporting</a:t>
                      </a:r>
                    </a:p>
                  </a:txBody>
                  <a:tcPr>
                    <a:solidFill>
                      <a:srgbClr val="F5F8FF"/>
                    </a:solidFill>
                  </a:tcPr>
                </a:tc>
                <a:tc>
                  <a:txBody>
                    <a:bodyPr/>
                    <a:lstStyle/>
                    <a:p>
                      <a:pPr algn="l"/>
                      <a:r>
                        <a:rPr sz="1100" b="0">
                          <a:solidFill>
                            <a:srgbClr val="000000"/>
                          </a:solidFill>
                          <a:latin typeface="Calibri"/>
                        </a:rPr>
                        <a:t>Manual data entry from paper</a:t>
                      </a:r>
                    </a:p>
                  </a:txBody>
                  <a:tcPr>
                    <a:solidFill>
                      <a:srgbClr val="F5F8FF"/>
                    </a:solidFill>
                  </a:tcPr>
                </a:tc>
                <a:tc>
                  <a:txBody>
                    <a:bodyPr/>
                    <a:lstStyle/>
                    <a:p>
                      <a:pPr algn="l"/>
                      <a:r>
                        <a:rPr sz="1100" b="0">
                          <a:solidFill>
                            <a:srgbClr val="000000"/>
                          </a:solidFill>
                          <a:latin typeface="Calibri"/>
                        </a:rPr>
                        <a:t>Auto-generated digital reports</a:t>
                      </a:r>
                    </a:p>
                  </a:txBody>
                  <a:tcPr>
                    <a:solidFill>
                      <a:srgbClr val="F5F8FF"/>
                    </a:solidFill>
                  </a:tcPr>
                </a:tc>
              </a:tr>
              <a:tr h="402336">
                <a:tc>
                  <a:txBody>
                    <a:bodyPr/>
                    <a:lstStyle/>
                    <a:p>
                      <a:pPr algn="l"/>
                      <a:r>
                        <a:rPr sz="1100" b="0">
                          <a:solidFill>
                            <a:srgbClr val="000000"/>
                          </a:solidFill>
                          <a:latin typeface="Calibri"/>
                        </a:rPr>
                        <a:t>Worker Location</a:t>
                      </a:r>
                    </a:p>
                  </a:txBody>
                  <a:tcPr>
                    <a:solidFill>
                      <a:srgbClr val="FFFFFF"/>
                    </a:solidFill>
                  </a:tcPr>
                </a:tc>
                <a:tc>
                  <a:txBody>
                    <a:bodyPr/>
                    <a:lstStyle/>
                    <a:p>
                      <a:pPr algn="l"/>
                      <a:r>
                        <a:rPr sz="1100" b="0">
                          <a:solidFill>
                            <a:srgbClr val="000000"/>
                          </a:solidFill>
                          <a:latin typeface="Calibri"/>
                        </a:rPr>
                        <a:t>No visibility until complaints</a:t>
                      </a:r>
                    </a:p>
                  </a:txBody>
                  <a:tcPr>
                    <a:solidFill>
                      <a:srgbClr val="FFFFFF"/>
                    </a:solidFill>
                  </a:tcPr>
                </a:tc>
                <a:tc>
                  <a:txBody>
                    <a:bodyPr/>
                    <a:lstStyle/>
                    <a:p>
                      <a:pPr algn="l"/>
                      <a:r>
                        <a:rPr sz="1100" b="0">
                          <a:solidFill>
                            <a:srgbClr val="000000"/>
                          </a:solidFill>
                          <a:latin typeface="Calibri"/>
                        </a:rPr>
                        <a:t>Real-time GPS verification</a:t>
                      </a:r>
                    </a:p>
                  </a:txBody>
                  <a:tcPr>
                    <a:solidFill>
                      <a:srgbClr val="FFFFFF"/>
                    </a:solidFill>
                  </a:tcPr>
                </a:tc>
              </a:tr>
              <a:tr h="402336">
                <a:tc>
                  <a:txBody>
                    <a:bodyPr/>
                    <a:lstStyle/>
                    <a:p>
                      <a:pPr algn="l"/>
                      <a:r>
                        <a:rPr sz="1100" b="0">
                          <a:solidFill>
                            <a:srgbClr val="000000"/>
                          </a:solidFill>
                          <a:latin typeface="Calibri"/>
                        </a:rPr>
                        <a:t>Communication</a:t>
                      </a:r>
                    </a:p>
                  </a:txBody>
                  <a:tcPr>
                    <a:solidFill>
                      <a:srgbClr val="F5F8FF"/>
                    </a:solidFill>
                  </a:tcPr>
                </a:tc>
                <a:tc>
                  <a:txBody>
                    <a:bodyPr/>
                    <a:lstStyle/>
                    <a:p>
                      <a:pPr algn="l"/>
                      <a:r>
                        <a:rPr sz="1100" b="0">
                          <a:solidFill>
                            <a:srgbClr val="000000"/>
                          </a:solidFill>
                          <a:latin typeface="Calibri"/>
                        </a:rPr>
                        <a:t>Group texts, missed calls</a:t>
                      </a:r>
                    </a:p>
                  </a:txBody>
                  <a:tcPr>
                    <a:solidFill>
                      <a:srgbClr val="F5F8FF"/>
                    </a:solidFill>
                  </a:tcPr>
                </a:tc>
                <a:tc>
                  <a:txBody>
                    <a:bodyPr/>
                    <a:lstStyle/>
                    <a:p>
                      <a:pPr algn="l"/>
                      <a:r>
                        <a:rPr sz="1100" b="0">
                          <a:solidFill>
                            <a:srgbClr val="000000"/>
                          </a:solidFill>
                          <a:latin typeface="Calibri"/>
                        </a:rPr>
                        <a:t>In-app messaging + receipts</a:t>
                      </a:r>
                    </a:p>
                  </a:txBody>
                  <a:tcPr>
                    <a:solidFill>
                      <a:srgbClr val="F5F8FF"/>
                    </a:solidFill>
                  </a:tcPr>
                </a:tc>
              </a:tr>
            </a:tbl>
          </a:graphicData>
        </a:graphic>
      </p:graphicFrame>
      <p:sp>
        <p:nvSpPr>
          <p:cNvPr id="19" name="TextBox 18"/>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5 / 10</a:t>
            </a:r>
          </a:p>
        </p:txBody>
      </p:sp>
      <p:pic>
        <p:nvPicPr>
          <p:cNvPr id="20" name="slide-05.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0"/>
                </p:tgtEl>
              </p:cMediaNode>
            </p:audio>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INDUSTRIES WE SERVE</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Built for Every Service Business</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If you manage people in the field, FieldStaff Workforce was built for you. The platform adapts to any industry with customizable forms and branding.</a:t>
            </a:r>
          </a:p>
        </p:txBody>
      </p:sp>
      <p:sp>
        <p:nvSpPr>
          <p:cNvPr id="6" name="Rounded Rectangle 5"/>
          <p:cNvSpPr/>
          <p:nvPr/>
        </p:nvSpPr>
        <p:spPr>
          <a:xfrm>
            <a:off x="54864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HVAC</a:t>
            </a:r>
          </a:p>
        </p:txBody>
      </p:sp>
      <p:sp>
        <p:nvSpPr>
          <p:cNvPr id="9" name="TextBox 8"/>
          <p:cNvSpPr txBox="1"/>
          <p:nvPr/>
        </p:nvSpPr>
        <p:spPr>
          <a:xfrm>
            <a:off x="54864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Install, repair, maintain</a:t>
            </a:r>
          </a:p>
        </p:txBody>
      </p:sp>
      <p:sp>
        <p:nvSpPr>
          <p:cNvPr id="10" name="Rounded Rectangle 9"/>
          <p:cNvSpPr/>
          <p:nvPr/>
        </p:nvSpPr>
        <p:spPr>
          <a:xfrm>
            <a:off x="336042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6042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336042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Roofing</a:t>
            </a:r>
          </a:p>
        </p:txBody>
      </p:sp>
      <p:sp>
        <p:nvSpPr>
          <p:cNvPr id="13" name="TextBox 12"/>
          <p:cNvSpPr txBox="1"/>
          <p:nvPr/>
        </p:nvSpPr>
        <p:spPr>
          <a:xfrm>
            <a:off x="336042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Crews &amp; inspections</a:t>
            </a:r>
          </a:p>
        </p:txBody>
      </p:sp>
      <p:sp>
        <p:nvSpPr>
          <p:cNvPr id="14" name="Rounded Rectangle 13"/>
          <p:cNvSpPr/>
          <p:nvPr/>
        </p:nvSpPr>
        <p:spPr>
          <a:xfrm>
            <a:off x="617220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7220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617220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Plumbing</a:t>
            </a:r>
          </a:p>
        </p:txBody>
      </p:sp>
      <p:sp>
        <p:nvSpPr>
          <p:cNvPr id="17" name="TextBox 16"/>
          <p:cNvSpPr txBox="1"/>
          <p:nvPr/>
        </p:nvSpPr>
        <p:spPr>
          <a:xfrm>
            <a:off x="617220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Service calls &amp; dispatch</a:t>
            </a:r>
          </a:p>
        </p:txBody>
      </p:sp>
      <p:sp>
        <p:nvSpPr>
          <p:cNvPr id="18" name="Rounded Rectangle 17"/>
          <p:cNvSpPr/>
          <p:nvPr/>
        </p:nvSpPr>
        <p:spPr>
          <a:xfrm>
            <a:off x="898398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98398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898398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Electrical</a:t>
            </a:r>
          </a:p>
        </p:txBody>
      </p:sp>
      <p:sp>
        <p:nvSpPr>
          <p:cNvPr id="21" name="TextBox 20"/>
          <p:cNvSpPr txBox="1"/>
          <p:nvPr/>
        </p:nvSpPr>
        <p:spPr>
          <a:xfrm>
            <a:off x="898398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Wiring &amp; panel jobs</a:t>
            </a:r>
          </a:p>
        </p:txBody>
      </p:sp>
      <p:sp>
        <p:nvSpPr>
          <p:cNvPr id="22" name="Rounded Rectangle 21"/>
          <p:cNvSpPr/>
          <p:nvPr/>
        </p:nvSpPr>
        <p:spPr>
          <a:xfrm>
            <a:off x="54864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4864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54864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Landscaping</a:t>
            </a:r>
          </a:p>
        </p:txBody>
      </p:sp>
      <p:sp>
        <p:nvSpPr>
          <p:cNvPr id="25" name="TextBox 24"/>
          <p:cNvSpPr txBox="1"/>
          <p:nvPr/>
        </p:nvSpPr>
        <p:spPr>
          <a:xfrm>
            <a:off x="54864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Route-based crews</a:t>
            </a:r>
          </a:p>
        </p:txBody>
      </p:sp>
      <p:sp>
        <p:nvSpPr>
          <p:cNvPr id="26" name="Rounded Rectangle 25"/>
          <p:cNvSpPr/>
          <p:nvPr/>
        </p:nvSpPr>
        <p:spPr>
          <a:xfrm>
            <a:off x="336042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36042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336042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Cleaning</a:t>
            </a:r>
          </a:p>
        </p:txBody>
      </p:sp>
      <p:sp>
        <p:nvSpPr>
          <p:cNvPr id="29" name="TextBox 28"/>
          <p:cNvSpPr txBox="1"/>
          <p:nvPr/>
        </p:nvSpPr>
        <p:spPr>
          <a:xfrm>
            <a:off x="336042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Commercial &amp; residential</a:t>
            </a:r>
          </a:p>
        </p:txBody>
      </p:sp>
      <p:sp>
        <p:nvSpPr>
          <p:cNvPr id="30" name="Rounded Rectangle 29"/>
          <p:cNvSpPr/>
          <p:nvPr/>
        </p:nvSpPr>
        <p:spPr>
          <a:xfrm>
            <a:off x="617220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7220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2" name="TextBox 31"/>
          <p:cNvSpPr txBox="1"/>
          <p:nvPr/>
        </p:nvSpPr>
        <p:spPr>
          <a:xfrm>
            <a:off x="617220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Home Care</a:t>
            </a:r>
          </a:p>
        </p:txBody>
      </p:sp>
      <p:sp>
        <p:nvSpPr>
          <p:cNvPr id="33" name="TextBox 32"/>
          <p:cNvSpPr txBox="1"/>
          <p:nvPr/>
        </p:nvSpPr>
        <p:spPr>
          <a:xfrm>
            <a:off x="617220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PSW &amp; caregiver shifts</a:t>
            </a:r>
          </a:p>
        </p:txBody>
      </p:sp>
      <p:sp>
        <p:nvSpPr>
          <p:cNvPr id="34" name="Rounded Rectangle 33"/>
          <p:cNvSpPr/>
          <p:nvPr/>
        </p:nvSpPr>
        <p:spPr>
          <a:xfrm>
            <a:off x="898398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898398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6" name="TextBox 35"/>
          <p:cNvSpPr txBox="1"/>
          <p:nvPr/>
        </p:nvSpPr>
        <p:spPr>
          <a:xfrm>
            <a:off x="898398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Construction</a:t>
            </a:r>
          </a:p>
        </p:txBody>
      </p:sp>
      <p:sp>
        <p:nvSpPr>
          <p:cNvPr id="37" name="TextBox 36"/>
          <p:cNvSpPr txBox="1"/>
          <p:nvPr/>
        </p:nvSpPr>
        <p:spPr>
          <a:xfrm>
            <a:off x="898398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Multi-site tracking</a:t>
            </a:r>
          </a:p>
        </p:txBody>
      </p:sp>
      <p:sp>
        <p:nvSpPr>
          <p:cNvPr id="38" name="TextBox 37"/>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6 / 10</a:t>
            </a:r>
          </a:p>
        </p:txBody>
      </p:sp>
      <p:pic>
        <p:nvPicPr>
          <p:cNvPr id="39" name="slide-06.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9"/>
                </p:tgtEl>
              </p:cMediaNode>
            </p:audio>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GETTING STARTED</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Up and Running in 3 Simple Steps</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2743200"/>
            <a:ext cx="3520440" cy="329184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2080260" y="3063240"/>
            <a:ext cx="822960" cy="822960"/>
          </a:xfrm>
          <a:prstGeom prst="ellipse">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800" b="1">
                <a:solidFill>
                  <a:srgbClr val="FFFFFF"/>
                </a:solidFill>
                <a:latin typeface="Calibri"/>
              </a:rPr>
              <a:t>1</a:t>
            </a:r>
          </a:p>
        </p:txBody>
      </p:sp>
      <p:sp>
        <p:nvSpPr>
          <p:cNvPr id="7" name="TextBox 6"/>
          <p:cNvSpPr txBox="1"/>
          <p:nvPr/>
        </p:nvSpPr>
        <p:spPr>
          <a:xfrm>
            <a:off x="731520" y="4114800"/>
            <a:ext cx="3520440" cy="548640"/>
          </a:xfrm>
          <a:prstGeom prst="rect">
            <a:avLst/>
          </a:prstGeom>
          <a:noFill/>
        </p:spPr>
        <p:txBody>
          <a:bodyPr wrap="square" lIns="45720" rIns="45720" tIns="18288" bIns="18288" anchor="t">
            <a:spAutoFit/>
          </a:bodyPr>
          <a:lstStyle/>
          <a:p>
            <a:pPr algn="ctr"/>
            <a:r>
              <a:rPr sz="1700" b="1">
                <a:solidFill>
                  <a:srgbClr val="0D47A1"/>
                </a:solidFill>
                <a:latin typeface="Calibri"/>
              </a:rPr>
              <a:t>We Set You Up</a:t>
            </a:r>
          </a:p>
        </p:txBody>
      </p:sp>
      <p:sp>
        <p:nvSpPr>
          <p:cNvPr id="8" name="TextBox 7"/>
          <p:cNvSpPr txBox="1"/>
          <p:nvPr/>
        </p:nvSpPr>
        <p:spPr>
          <a:xfrm>
            <a:off x="731520" y="4663440"/>
            <a:ext cx="3520440" cy="1280160"/>
          </a:xfrm>
          <a:prstGeom prst="rect">
            <a:avLst/>
          </a:prstGeom>
          <a:noFill/>
        </p:spPr>
        <p:txBody>
          <a:bodyPr wrap="square" lIns="45720" rIns="45720" tIns="18288" bIns="18288" anchor="t">
            <a:spAutoFit/>
          </a:bodyPr>
          <a:lstStyle/>
          <a:p>
            <a:pPr algn="ctr"/>
            <a:r>
              <a:rPr sz="1200" b="0">
                <a:solidFill>
                  <a:srgbClr val="666666"/>
                </a:solidFill>
                <a:latin typeface="Calibri"/>
              </a:rPr>
              <a:t>Your company branding, worker accounts, client profiles, shift templates — all configured and ready. Full training included.</a:t>
            </a:r>
          </a:p>
        </p:txBody>
      </p:sp>
      <p:sp>
        <p:nvSpPr>
          <p:cNvPr id="9" name="Rounded Rectangle 8"/>
          <p:cNvSpPr/>
          <p:nvPr/>
        </p:nvSpPr>
        <p:spPr>
          <a:xfrm>
            <a:off x="4526280" y="2743200"/>
            <a:ext cx="3520440" cy="329184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5875020" y="3063240"/>
            <a:ext cx="822960" cy="822960"/>
          </a:xfrm>
          <a:prstGeom prst="ellipse">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800" b="1">
                <a:solidFill>
                  <a:srgbClr val="FFFFFF"/>
                </a:solidFill>
                <a:latin typeface="Calibri"/>
              </a:rPr>
              <a:t>2</a:t>
            </a:r>
          </a:p>
        </p:txBody>
      </p:sp>
      <p:sp>
        <p:nvSpPr>
          <p:cNvPr id="11" name="TextBox 10"/>
          <p:cNvSpPr txBox="1"/>
          <p:nvPr/>
        </p:nvSpPr>
        <p:spPr>
          <a:xfrm>
            <a:off x="4526280" y="4114800"/>
            <a:ext cx="3520440" cy="548640"/>
          </a:xfrm>
          <a:prstGeom prst="rect">
            <a:avLst/>
          </a:prstGeom>
          <a:noFill/>
        </p:spPr>
        <p:txBody>
          <a:bodyPr wrap="square" lIns="45720" rIns="45720" tIns="18288" bIns="18288" anchor="t">
            <a:spAutoFit/>
          </a:bodyPr>
          <a:lstStyle/>
          <a:p>
            <a:pPr algn="ctr"/>
            <a:r>
              <a:rPr sz="1700" b="1">
                <a:solidFill>
                  <a:srgbClr val="0D47A1"/>
                </a:solidFill>
                <a:latin typeface="Calibri"/>
              </a:rPr>
              <a:t>Your Team Logs In</a:t>
            </a:r>
          </a:p>
        </p:txBody>
      </p:sp>
      <p:sp>
        <p:nvSpPr>
          <p:cNvPr id="12" name="TextBox 11"/>
          <p:cNvSpPr txBox="1"/>
          <p:nvPr/>
        </p:nvSpPr>
        <p:spPr>
          <a:xfrm>
            <a:off x="4526280" y="4663440"/>
            <a:ext cx="3520440" cy="1280160"/>
          </a:xfrm>
          <a:prstGeom prst="rect">
            <a:avLst/>
          </a:prstGeom>
          <a:noFill/>
        </p:spPr>
        <p:txBody>
          <a:bodyPr wrap="square" lIns="45720" rIns="45720" tIns="18288" bIns="18288" anchor="t">
            <a:spAutoFit/>
          </a:bodyPr>
          <a:lstStyle/>
          <a:p>
            <a:pPr algn="ctr"/>
            <a:r>
              <a:rPr sz="1200" b="0">
                <a:solidFill>
                  <a:srgbClr val="666666"/>
                </a:solidFill>
                <a:latin typeface="Calibri"/>
              </a:rPr>
              <a:t>Workers open the app on their phone, view their schedule, clock in with GPS, and submit daily logs — no training needed.</a:t>
            </a:r>
          </a:p>
        </p:txBody>
      </p:sp>
      <p:sp>
        <p:nvSpPr>
          <p:cNvPr id="13" name="Rounded Rectangle 12"/>
          <p:cNvSpPr/>
          <p:nvPr/>
        </p:nvSpPr>
        <p:spPr>
          <a:xfrm>
            <a:off x="8321040" y="2743200"/>
            <a:ext cx="3520440" cy="3291840"/>
          </a:xfrm>
          <a:prstGeom prst="roundRect">
            <a:avLst>
              <a:gd name="adj" fmla="val 8000"/>
            </a:avLst>
          </a:prstGeom>
          <a:solidFill>
            <a:srgbClr val="FFFFFF"/>
          </a:solidFill>
          <a:ln w="31750">
            <a:solidFill>
              <a:srgbClr val="FF6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9669780" y="3063240"/>
            <a:ext cx="822960" cy="822960"/>
          </a:xfrm>
          <a:prstGeom prst="ellipse">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800" b="1">
                <a:solidFill>
                  <a:srgbClr val="FFFFFF"/>
                </a:solidFill>
                <a:latin typeface="Calibri"/>
              </a:rPr>
              <a:t>3</a:t>
            </a:r>
          </a:p>
        </p:txBody>
      </p:sp>
      <p:sp>
        <p:nvSpPr>
          <p:cNvPr id="15" name="TextBox 14"/>
          <p:cNvSpPr txBox="1"/>
          <p:nvPr/>
        </p:nvSpPr>
        <p:spPr>
          <a:xfrm>
            <a:off x="8321040" y="4114800"/>
            <a:ext cx="3520440" cy="548640"/>
          </a:xfrm>
          <a:prstGeom prst="rect">
            <a:avLst/>
          </a:prstGeom>
          <a:noFill/>
        </p:spPr>
        <p:txBody>
          <a:bodyPr wrap="square" lIns="45720" rIns="45720" tIns="18288" bIns="18288" anchor="t">
            <a:spAutoFit/>
          </a:bodyPr>
          <a:lstStyle/>
          <a:p>
            <a:pPr algn="ctr"/>
            <a:r>
              <a:rPr sz="1700" b="1">
                <a:solidFill>
                  <a:srgbClr val="FF6F00"/>
                </a:solidFill>
                <a:latin typeface="Calibri"/>
              </a:rPr>
              <a:t>You Manage Everything</a:t>
            </a:r>
          </a:p>
        </p:txBody>
      </p:sp>
      <p:sp>
        <p:nvSpPr>
          <p:cNvPr id="16" name="TextBox 15"/>
          <p:cNvSpPr txBox="1"/>
          <p:nvPr/>
        </p:nvSpPr>
        <p:spPr>
          <a:xfrm>
            <a:off x="8321040" y="4663440"/>
            <a:ext cx="3520440" cy="1280160"/>
          </a:xfrm>
          <a:prstGeom prst="rect">
            <a:avLst/>
          </a:prstGeom>
          <a:noFill/>
        </p:spPr>
        <p:txBody>
          <a:bodyPr wrap="square" lIns="45720" rIns="45720" tIns="18288" bIns="18288" anchor="t">
            <a:spAutoFit/>
          </a:bodyPr>
          <a:lstStyle/>
          <a:p>
            <a:pPr algn="ctr"/>
            <a:r>
              <a:rPr sz="1200" b="0">
                <a:solidFill>
                  <a:srgbClr val="666666"/>
                </a:solidFill>
                <a:latin typeface="Calibri"/>
              </a:rPr>
              <a:t>The admin dashboard gives you complete control — scheduling, reports, messaging, GPS tracking, and compliance. All real-time.</a:t>
            </a:r>
          </a:p>
        </p:txBody>
      </p:sp>
      <p:sp>
        <p:nvSpPr>
          <p:cNvPr id="17" name="TextBox 16"/>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7 / 10</a:t>
            </a:r>
          </a:p>
        </p:txBody>
      </p:sp>
      <p:pic>
        <p:nvPicPr>
          <p:cNvPr id="18" name="slide-07.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18"/>
                </p:tgtEl>
              </p:cMediaNode>
            </p:audio>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SIMPLE PRICING</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Done-For-You Setup &amp; Management</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One setup fee. One monthly fee. No per-user charges. No hidden costs. We handle everything so you can focus on running your business.</a:t>
            </a:r>
          </a:p>
        </p:txBody>
      </p:sp>
      <p:sp>
        <p:nvSpPr>
          <p:cNvPr id="6" name="Rounded Rectangle 5"/>
          <p:cNvSpPr/>
          <p:nvPr/>
        </p:nvSpPr>
        <p:spPr>
          <a:xfrm>
            <a:off x="731520" y="2788920"/>
            <a:ext cx="3520440" cy="356616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1520" y="3108960"/>
            <a:ext cx="3520440" cy="320040"/>
          </a:xfrm>
          <a:prstGeom prst="rect">
            <a:avLst/>
          </a:prstGeom>
          <a:noFill/>
        </p:spPr>
        <p:txBody>
          <a:bodyPr wrap="square" lIns="45720" rIns="45720" tIns="18288" bIns="18288" anchor="t">
            <a:spAutoFit/>
          </a:bodyPr>
          <a:lstStyle/>
          <a:p>
            <a:pPr algn="ctr"/>
            <a:r>
              <a:rPr sz="1100" b="1">
                <a:solidFill>
                  <a:srgbClr val="0D47A1"/>
                </a:solidFill>
                <a:latin typeface="Calibri"/>
              </a:rPr>
              <a:t>STARTER</a:t>
            </a:r>
          </a:p>
        </p:txBody>
      </p:sp>
      <p:sp>
        <p:nvSpPr>
          <p:cNvPr id="8" name="TextBox 7"/>
          <p:cNvSpPr txBox="1"/>
          <p:nvPr/>
        </p:nvSpPr>
        <p:spPr>
          <a:xfrm>
            <a:off x="731520" y="3474720"/>
            <a:ext cx="3520440" cy="594360"/>
          </a:xfrm>
          <a:prstGeom prst="rect">
            <a:avLst/>
          </a:prstGeom>
          <a:noFill/>
        </p:spPr>
        <p:txBody>
          <a:bodyPr wrap="square" lIns="45720" rIns="45720" tIns="18288" bIns="18288" anchor="t">
            <a:spAutoFit/>
          </a:bodyPr>
          <a:lstStyle/>
          <a:p>
            <a:pPr algn="ctr"/>
            <a:r>
              <a:rPr sz="3200" b="1">
                <a:solidFill>
                  <a:srgbClr val="0D47A1"/>
                </a:solidFill>
                <a:latin typeface="Calibri"/>
              </a:rPr>
              <a:t>1 – 5</a:t>
            </a:r>
          </a:p>
        </p:txBody>
      </p:sp>
      <p:sp>
        <p:nvSpPr>
          <p:cNvPr id="9" name="TextBox 8"/>
          <p:cNvSpPr txBox="1"/>
          <p:nvPr/>
        </p:nvSpPr>
        <p:spPr>
          <a:xfrm>
            <a:off x="731520" y="4069080"/>
            <a:ext cx="3520440" cy="274320"/>
          </a:xfrm>
          <a:prstGeom prst="rect">
            <a:avLst/>
          </a:prstGeom>
          <a:noFill/>
        </p:spPr>
        <p:txBody>
          <a:bodyPr wrap="square" lIns="45720" rIns="45720" tIns="18288" bIns="18288" anchor="t">
            <a:spAutoFit/>
          </a:bodyPr>
          <a:lstStyle/>
          <a:p>
            <a:pPr algn="ctr"/>
            <a:r>
              <a:rPr sz="1200" b="0">
                <a:solidFill>
                  <a:srgbClr val="888888"/>
                </a:solidFill>
                <a:latin typeface="Calibri"/>
              </a:rPr>
              <a:t>Workers</a:t>
            </a:r>
          </a:p>
        </p:txBody>
      </p:sp>
      <p:sp>
        <p:nvSpPr>
          <p:cNvPr id="10" name="TextBox 9"/>
          <p:cNvSpPr txBox="1"/>
          <p:nvPr/>
        </p:nvSpPr>
        <p:spPr>
          <a:xfrm>
            <a:off x="1005840" y="4480560"/>
            <a:ext cx="2971800" cy="1737360"/>
          </a:xfrm>
          <a:prstGeom prst="rect">
            <a:avLst/>
          </a:prstGeom>
          <a:noFill/>
        </p:spPr>
        <p:txBody>
          <a:bodyPr wrap="square">
            <a:spAutoFit/>
          </a:bodyPr>
          <a:lstStyle/>
          <a:p>
            <a:pPr algn="l">
              <a:spcAft>
                <a:spcPts val="400"/>
              </a:spcAft>
            </a:pPr>
            <a:r>
              <a:rPr sz="1100" b="1">
                <a:solidFill>
                  <a:srgbClr val="0D47A1"/>
                </a:solidFill>
                <a:latin typeface="Segoe UI Emoji"/>
              </a:rPr>
              <a:t>✓  </a:t>
            </a:r>
            <a:r>
              <a:rPr sz="1100" b="0">
                <a:solidFill>
                  <a:srgbClr val="000000"/>
                </a:solidFill>
                <a:latin typeface="Calibri"/>
              </a:rPr>
              <a:t>Full platform setup</a:t>
            </a:r>
          </a:p>
          <a:p>
            <a:pPr algn="l">
              <a:spcAft>
                <a:spcPts val="400"/>
              </a:spcAft>
            </a:pPr>
            <a:r>
              <a:rPr sz="1100" b="1">
                <a:solidFill>
                  <a:srgbClr val="0D47A1"/>
                </a:solidFill>
                <a:latin typeface="Segoe UI Emoji"/>
              </a:rPr>
              <a:t>✓  </a:t>
            </a:r>
            <a:r>
              <a:rPr sz="1100" b="0">
                <a:solidFill>
                  <a:srgbClr val="000000"/>
                </a:solidFill>
                <a:latin typeface="Calibri"/>
              </a:rPr>
              <a:t>GPS clock-in/out</a:t>
            </a:r>
          </a:p>
          <a:p>
            <a:pPr algn="l">
              <a:spcAft>
                <a:spcPts val="400"/>
              </a:spcAft>
            </a:pPr>
            <a:r>
              <a:rPr sz="1100" b="1">
                <a:solidFill>
                  <a:srgbClr val="0D47A1"/>
                </a:solidFill>
                <a:latin typeface="Segoe UI Emoji"/>
              </a:rPr>
              <a:t>✓  </a:t>
            </a:r>
            <a:r>
              <a:rPr sz="1100" b="0">
                <a:solidFill>
                  <a:srgbClr val="000000"/>
                </a:solidFill>
                <a:latin typeface="Calibri"/>
              </a:rPr>
              <a:t>Drag-and-drop scheduling</a:t>
            </a:r>
          </a:p>
          <a:p>
            <a:pPr algn="l">
              <a:spcAft>
                <a:spcPts val="400"/>
              </a:spcAft>
            </a:pPr>
            <a:r>
              <a:rPr sz="1100" b="1">
                <a:solidFill>
                  <a:srgbClr val="0D47A1"/>
                </a:solidFill>
                <a:latin typeface="Segoe UI Emoji"/>
              </a:rPr>
              <a:t>✓  </a:t>
            </a:r>
            <a:r>
              <a:rPr sz="1100" b="0">
                <a:solidFill>
                  <a:srgbClr val="000000"/>
                </a:solidFill>
                <a:latin typeface="Calibri"/>
              </a:rPr>
              <a:t>Digital daily logs</a:t>
            </a:r>
          </a:p>
          <a:p>
            <a:pPr algn="l">
              <a:spcAft>
                <a:spcPts val="400"/>
              </a:spcAft>
            </a:pPr>
            <a:r>
              <a:rPr sz="1100" b="1">
                <a:solidFill>
                  <a:srgbClr val="0D47A1"/>
                </a:solidFill>
                <a:latin typeface="Segoe UI Emoji"/>
              </a:rPr>
              <a:t>✓  </a:t>
            </a:r>
            <a:r>
              <a:rPr sz="1100" b="0">
                <a:solidFill>
                  <a:srgbClr val="000000"/>
                </a:solidFill>
                <a:latin typeface="Calibri"/>
              </a:rPr>
              <a:t>Admin training &amp; support</a:t>
            </a:r>
          </a:p>
        </p:txBody>
      </p:sp>
      <p:sp>
        <p:nvSpPr>
          <p:cNvPr id="11" name="Rounded Rectangle 10"/>
          <p:cNvSpPr/>
          <p:nvPr/>
        </p:nvSpPr>
        <p:spPr>
          <a:xfrm>
            <a:off x="4526280" y="2788920"/>
            <a:ext cx="3520440" cy="3566160"/>
          </a:xfrm>
          <a:prstGeom prst="roundRect">
            <a:avLst>
              <a:gd name="adj" fmla="val 8000"/>
            </a:avLst>
          </a:prstGeom>
          <a:solidFill>
            <a:srgbClr val="FFFFFF"/>
          </a:solidFill>
          <a:ln w="31750">
            <a:solidFill>
              <a:srgbClr val="FF6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5577840" y="2651760"/>
            <a:ext cx="1417320" cy="320040"/>
          </a:xfrm>
          <a:prstGeom prst="roundRect">
            <a:avLst>
              <a:gd name="adj" fmla="val 50000"/>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MOST POPULAR</a:t>
            </a:r>
          </a:p>
        </p:txBody>
      </p:sp>
      <p:sp>
        <p:nvSpPr>
          <p:cNvPr id="13" name="TextBox 12"/>
          <p:cNvSpPr txBox="1"/>
          <p:nvPr/>
        </p:nvSpPr>
        <p:spPr>
          <a:xfrm>
            <a:off x="4526280" y="3108960"/>
            <a:ext cx="3520440" cy="320040"/>
          </a:xfrm>
          <a:prstGeom prst="rect">
            <a:avLst/>
          </a:prstGeom>
          <a:noFill/>
        </p:spPr>
        <p:txBody>
          <a:bodyPr wrap="square" lIns="45720" rIns="45720" tIns="18288" bIns="18288" anchor="t">
            <a:spAutoFit/>
          </a:bodyPr>
          <a:lstStyle/>
          <a:p>
            <a:pPr algn="ctr"/>
            <a:r>
              <a:rPr sz="1100" b="1">
                <a:solidFill>
                  <a:srgbClr val="FF6F00"/>
                </a:solidFill>
                <a:latin typeface="Calibri"/>
              </a:rPr>
              <a:t>PROFESSIONAL</a:t>
            </a:r>
          </a:p>
        </p:txBody>
      </p:sp>
      <p:sp>
        <p:nvSpPr>
          <p:cNvPr id="14" name="TextBox 13"/>
          <p:cNvSpPr txBox="1"/>
          <p:nvPr/>
        </p:nvSpPr>
        <p:spPr>
          <a:xfrm>
            <a:off x="4526280" y="3474720"/>
            <a:ext cx="3520440" cy="594360"/>
          </a:xfrm>
          <a:prstGeom prst="rect">
            <a:avLst/>
          </a:prstGeom>
          <a:noFill/>
        </p:spPr>
        <p:txBody>
          <a:bodyPr wrap="square" lIns="45720" rIns="45720" tIns="18288" bIns="18288" anchor="t">
            <a:spAutoFit/>
          </a:bodyPr>
          <a:lstStyle/>
          <a:p>
            <a:pPr algn="ctr"/>
            <a:r>
              <a:rPr sz="3200" b="1">
                <a:solidFill>
                  <a:srgbClr val="FF6F00"/>
                </a:solidFill>
                <a:latin typeface="Calibri"/>
              </a:rPr>
              <a:t>6 – 25</a:t>
            </a:r>
          </a:p>
        </p:txBody>
      </p:sp>
      <p:sp>
        <p:nvSpPr>
          <p:cNvPr id="15" name="TextBox 14"/>
          <p:cNvSpPr txBox="1"/>
          <p:nvPr/>
        </p:nvSpPr>
        <p:spPr>
          <a:xfrm>
            <a:off x="4526280" y="4069080"/>
            <a:ext cx="3520440" cy="274320"/>
          </a:xfrm>
          <a:prstGeom prst="rect">
            <a:avLst/>
          </a:prstGeom>
          <a:noFill/>
        </p:spPr>
        <p:txBody>
          <a:bodyPr wrap="square" lIns="45720" rIns="45720" tIns="18288" bIns="18288" anchor="t">
            <a:spAutoFit/>
          </a:bodyPr>
          <a:lstStyle/>
          <a:p>
            <a:pPr algn="ctr"/>
            <a:r>
              <a:rPr sz="1200" b="0">
                <a:solidFill>
                  <a:srgbClr val="888888"/>
                </a:solidFill>
                <a:latin typeface="Calibri"/>
              </a:rPr>
              <a:t>Workers</a:t>
            </a:r>
          </a:p>
        </p:txBody>
      </p:sp>
      <p:sp>
        <p:nvSpPr>
          <p:cNvPr id="16" name="TextBox 15"/>
          <p:cNvSpPr txBox="1"/>
          <p:nvPr/>
        </p:nvSpPr>
        <p:spPr>
          <a:xfrm>
            <a:off x="4800600" y="4480560"/>
            <a:ext cx="2971800" cy="1737360"/>
          </a:xfrm>
          <a:prstGeom prst="rect">
            <a:avLst/>
          </a:prstGeom>
          <a:noFill/>
        </p:spPr>
        <p:txBody>
          <a:bodyPr wrap="square">
            <a:spAutoFit/>
          </a:bodyPr>
          <a:lstStyle/>
          <a:p>
            <a:pPr algn="l">
              <a:spcAft>
                <a:spcPts val="400"/>
              </a:spcAft>
            </a:pPr>
            <a:r>
              <a:rPr sz="1100" b="1">
                <a:solidFill>
                  <a:srgbClr val="FF6F00"/>
                </a:solidFill>
                <a:latin typeface="Segoe UI Emoji"/>
              </a:rPr>
              <a:t>✓  </a:t>
            </a:r>
            <a:r>
              <a:rPr sz="1100" b="0">
                <a:solidFill>
                  <a:srgbClr val="000000"/>
                </a:solidFill>
                <a:latin typeface="Calibri"/>
              </a:rPr>
              <a:t>Everything in Starter</a:t>
            </a:r>
          </a:p>
          <a:p>
            <a:pPr algn="l">
              <a:spcAft>
                <a:spcPts val="400"/>
              </a:spcAft>
            </a:pPr>
            <a:r>
              <a:rPr sz="1100" b="1">
                <a:solidFill>
                  <a:srgbClr val="FF6F00"/>
                </a:solidFill>
                <a:latin typeface="Segoe UI Emoji"/>
              </a:rPr>
              <a:t>✓  </a:t>
            </a:r>
            <a:r>
              <a:rPr sz="1100" b="1">
                <a:solidFill>
                  <a:srgbClr val="000000"/>
                </a:solidFill>
                <a:latin typeface="Calibri"/>
              </a:rPr>
              <a:t>AI Receptionist included</a:t>
            </a:r>
          </a:p>
          <a:p>
            <a:pPr algn="l">
              <a:spcAft>
                <a:spcPts val="400"/>
              </a:spcAft>
            </a:pPr>
            <a:r>
              <a:rPr sz="1100" b="1">
                <a:solidFill>
                  <a:srgbClr val="FF6F00"/>
                </a:solidFill>
                <a:latin typeface="Segoe UI Emoji"/>
              </a:rPr>
              <a:t>✓  </a:t>
            </a:r>
            <a:r>
              <a:rPr sz="1100" b="0">
                <a:solidFill>
                  <a:srgbClr val="000000"/>
                </a:solidFill>
                <a:latin typeface="Calibri"/>
              </a:rPr>
              <a:t>Live GPS tracking</a:t>
            </a:r>
          </a:p>
          <a:p>
            <a:pPr algn="l">
              <a:spcAft>
                <a:spcPts val="400"/>
              </a:spcAft>
            </a:pPr>
            <a:r>
              <a:rPr sz="1100" b="1">
                <a:solidFill>
                  <a:srgbClr val="FF6F00"/>
                </a:solidFill>
                <a:latin typeface="Segoe UI Emoji"/>
              </a:rPr>
              <a:t>✓  </a:t>
            </a:r>
            <a:r>
              <a:rPr sz="1100" b="0">
                <a:solidFill>
                  <a:srgbClr val="000000"/>
                </a:solidFill>
                <a:latin typeface="Calibri"/>
              </a:rPr>
              <a:t>Advanced reporting</a:t>
            </a:r>
          </a:p>
          <a:p>
            <a:pPr algn="l">
              <a:spcAft>
                <a:spcPts val="400"/>
              </a:spcAft>
            </a:pPr>
            <a:r>
              <a:rPr sz="1100" b="1">
                <a:solidFill>
                  <a:srgbClr val="FF6F00"/>
                </a:solidFill>
                <a:latin typeface="Segoe UI Emoji"/>
              </a:rPr>
              <a:t>✓  </a:t>
            </a:r>
            <a:r>
              <a:rPr sz="1100" b="0">
                <a:solidFill>
                  <a:srgbClr val="000000"/>
                </a:solidFill>
                <a:latin typeface="Calibri"/>
              </a:rPr>
              <a:t>Priority support</a:t>
            </a:r>
          </a:p>
        </p:txBody>
      </p:sp>
      <p:sp>
        <p:nvSpPr>
          <p:cNvPr id="17" name="Rounded Rectangle 16"/>
          <p:cNvSpPr/>
          <p:nvPr/>
        </p:nvSpPr>
        <p:spPr>
          <a:xfrm>
            <a:off x="8321040" y="2788920"/>
            <a:ext cx="3520440" cy="356616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321040" y="3108960"/>
            <a:ext cx="3520440" cy="320040"/>
          </a:xfrm>
          <a:prstGeom prst="rect">
            <a:avLst/>
          </a:prstGeom>
          <a:noFill/>
        </p:spPr>
        <p:txBody>
          <a:bodyPr wrap="square" lIns="45720" rIns="45720" tIns="18288" bIns="18288" anchor="t">
            <a:spAutoFit/>
          </a:bodyPr>
          <a:lstStyle/>
          <a:p>
            <a:pPr algn="ctr"/>
            <a:r>
              <a:rPr sz="1100" b="1">
                <a:solidFill>
                  <a:srgbClr val="0D47A1"/>
                </a:solidFill>
                <a:latin typeface="Calibri"/>
              </a:rPr>
              <a:t>ENTERPRISE</a:t>
            </a:r>
          </a:p>
        </p:txBody>
      </p:sp>
      <p:sp>
        <p:nvSpPr>
          <p:cNvPr id="19" name="TextBox 18"/>
          <p:cNvSpPr txBox="1"/>
          <p:nvPr/>
        </p:nvSpPr>
        <p:spPr>
          <a:xfrm>
            <a:off x="8321040" y="3474720"/>
            <a:ext cx="3520440" cy="594360"/>
          </a:xfrm>
          <a:prstGeom prst="rect">
            <a:avLst/>
          </a:prstGeom>
          <a:noFill/>
        </p:spPr>
        <p:txBody>
          <a:bodyPr wrap="square" lIns="45720" rIns="45720" tIns="18288" bIns="18288" anchor="t">
            <a:spAutoFit/>
          </a:bodyPr>
          <a:lstStyle/>
          <a:p>
            <a:pPr algn="ctr"/>
            <a:r>
              <a:rPr sz="3200" b="1">
                <a:solidFill>
                  <a:srgbClr val="0D47A1"/>
                </a:solidFill>
                <a:latin typeface="Calibri"/>
              </a:rPr>
              <a:t>25+</a:t>
            </a:r>
          </a:p>
        </p:txBody>
      </p:sp>
      <p:sp>
        <p:nvSpPr>
          <p:cNvPr id="20" name="TextBox 19"/>
          <p:cNvSpPr txBox="1"/>
          <p:nvPr/>
        </p:nvSpPr>
        <p:spPr>
          <a:xfrm>
            <a:off x="8321040" y="4069080"/>
            <a:ext cx="3520440" cy="274320"/>
          </a:xfrm>
          <a:prstGeom prst="rect">
            <a:avLst/>
          </a:prstGeom>
          <a:noFill/>
        </p:spPr>
        <p:txBody>
          <a:bodyPr wrap="square" lIns="45720" rIns="45720" tIns="18288" bIns="18288" anchor="t">
            <a:spAutoFit/>
          </a:bodyPr>
          <a:lstStyle/>
          <a:p>
            <a:pPr algn="ctr"/>
            <a:r>
              <a:rPr sz="1200" b="0">
                <a:solidFill>
                  <a:srgbClr val="888888"/>
                </a:solidFill>
                <a:latin typeface="Calibri"/>
              </a:rPr>
              <a:t>Workers</a:t>
            </a:r>
          </a:p>
        </p:txBody>
      </p:sp>
      <p:sp>
        <p:nvSpPr>
          <p:cNvPr id="21" name="TextBox 20"/>
          <p:cNvSpPr txBox="1"/>
          <p:nvPr/>
        </p:nvSpPr>
        <p:spPr>
          <a:xfrm>
            <a:off x="8595360" y="4480560"/>
            <a:ext cx="2971800" cy="1737360"/>
          </a:xfrm>
          <a:prstGeom prst="rect">
            <a:avLst/>
          </a:prstGeom>
          <a:noFill/>
        </p:spPr>
        <p:txBody>
          <a:bodyPr wrap="square">
            <a:spAutoFit/>
          </a:bodyPr>
          <a:lstStyle/>
          <a:p>
            <a:pPr algn="l">
              <a:spcAft>
                <a:spcPts val="400"/>
              </a:spcAft>
            </a:pPr>
            <a:r>
              <a:rPr sz="1100" b="1">
                <a:solidFill>
                  <a:srgbClr val="0D47A1"/>
                </a:solidFill>
                <a:latin typeface="Segoe UI Emoji"/>
              </a:rPr>
              <a:t>✓  </a:t>
            </a:r>
            <a:r>
              <a:rPr sz="1100" b="0">
                <a:solidFill>
                  <a:srgbClr val="000000"/>
                </a:solidFill>
                <a:latin typeface="Calibri"/>
              </a:rPr>
              <a:t>Everything in Professional</a:t>
            </a:r>
          </a:p>
          <a:p>
            <a:pPr algn="l">
              <a:spcAft>
                <a:spcPts val="400"/>
              </a:spcAft>
            </a:pPr>
            <a:r>
              <a:rPr sz="1100" b="1">
                <a:solidFill>
                  <a:srgbClr val="0D47A1"/>
                </a:solidFill>
                <a:latin typeface="Segoe UI Emoji"/>
              </a:rPr>
              <a:t>✓  </a:t>
            </a:r>
            <a:r>
              <a:rPr sz="1100" b="0">
                <a:solidFill>
                  <a:srgbClr val="000000"/>
                </a:solidFill>
                <a:latin typeface="Calibri"/>
              </a:rPr>
              <a:t>Custom integrations</a:t>
            </a:r>
          </a:p>
          <a:p>
            <a:pPr algn="l">
              <a:spcAft>
                <a:spcPts val="400"/>
              </a:spcAft>
            </a:pPr>
            <a:r>
              <a:rPr sz="1100" b="1">
                <a:solidFill>
                  <a:srgbClr val="0D47A1"/>
                </a:solidFill>
                <a:latin typeface="Segoe UI Emoji"/>
              </a:rPr>
              <a:t>✓  </a:t>
            </a:r>
            <a:r>
              <a:rPr sz="1100" b="0">
                <a:solidFill>
                  <a:srgbClr val="000000"/>
                </a:solidFill>
                <a:latin typeface="Calibri"/>
              </a:rPr>
              <a:t>API access</a:t>
            </a:r>
          </a:p>
          <a:p>
            <a:pPr algn="l">
              <a:spcAft>
                <a:spcPts val="400"/>
              </a:spcAft>
            </a:pPr>
            <a:r>
              <a:rPr sz="1100" b="1">
                <a:solidFill>
                  <a:srgbClr val="0D47A1"/>
                </a:solidFill>
                <a:latin typeface="Segoe UI Emoji"/>
              </a:rPr>
              <a:t>✓  </a:t>
            </a:r>
            <a:r>
              <a:rPr sz="1100" b="0">
                <a:solidFill>
                  <a:srgbClr val="000000"/>
                </a:solidFill>
                <a:latin typeface="Calibri"/>
              </a:rPr>
              <a:t>Dedicated account manager</a:t>
            </a:r>
          </a:p>
          <a:p>
            <a:pPr algn="l">
              <a:spcAft>
                <a:spcPts val="400"/>
              </a:spcAft>
            </a:pPr>
            <a:r>
              <a:rPr sz="1100" b="1">
                <a:solidFill>
                  <a:srgbClr val="0D47A1"/>
                </a:solidFill>
                <a:latin typeface="Segoe UI Emoji"/>
              </a:rPr>
              <a:t>✓  </a:t>
            </a:r>
            <a:r>
              <a:rPr sz="1100" b="0">
                <a:solidFill>
                  <a:srgbClr val="000000"/>
                </a:solidFill>
                <a:latin typeface="Calibri"/>
              </a:rPr>
              <a:t>White-label option</a:t>
            </a:r>
          </a:p>
        </p:txBody>
      </p:sp>
      <p:sp>
        <p:nvSpPr>
          <p:cNvPr id="22" name="TextBox 21"/>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8 / 10</a:t>
            </a:r>
          </a:p>
        </p:txBody>
      </p:sp>
      <p:pic>
        <p:nvPicPr>
          <p:cNvPr id="23" name="slide-08.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3"/>
                </p:tgtEl>
              </p:cMediaNode>
            </p:audio>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TRUST &amp; SECURITY</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Enterprise Security. Small Business Price.</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Your data is protected by the same standards used by the world's largest companies. Security isn't an add-on — it's built into every layer.</a:t>
            </a:r>
          </a:p>
        </p:txBody>
      </p:sp>
      <p:sp>
        <p:nvSpPr>
          <p:cNvPr id="6" name="Rounded Rectangle 5"/>
          <p:cNvSpPr/>
          <p:nvPr/>
        </p:nvSpPr>
        <p:spPr>
          <a:xfrm>
            <a:off x="548640" y="27432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AES-256 Encryption</a:t>
            </a:r>
          </a:p>
        </p:txBody>
      </p:sp>
      <p:sp>
        <p:nvSpPr>
          <p:cNvPr id="9" name="TextBox 8"/>
          <p:cNvSpPr txBox="1"/>
          <p:nvPr/>
        </p:nvSpPr>
        <p:spPr>
          <a:xfrm>
            <a:off x="548640" y="38404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Bank-grade encryption for all data in transit and at rest.</a:t>
            </a:r>
          </a:p>
        </p:txBody>
      </p:sp>
      <p:sp>
        <p:nvSpPr>
          <p:cNvPr id="10" name="Rounded Rectangle 9"/>
          <p:cNvSpPr/>
          <p:nvPr/>
        </p:nvSpPr>
        <p:spPr>
          <a:xfrm>
            <a:off x="4297680" y="27432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297680" y="28346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4297680" y="35204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Google Cloud Platform</a:t>
            </a:r>
          </a:p>
        </p:txBody>
      </p:sp>
      <p:sp>
        <p:nvSpPr>
          <p:cNvPr id="13" name="TextBox 12"/>
          <p:cNvSpPr txBox="1"/>
          <p:nvPr/>
        </p:nvSpPr>
        <p:spPr>
          <a:xfrm>
            <a:off x="4297680" y="38404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Hosted on Google's infrastructure with 99.95% uptime SLA.</a:t>
            </a:r>
          </a:p>
        </p:txBody>
      </p:sp>
      <p:sp>
        <p:nvSpPr>
          <p:cNvPr id="14" name="Rounded Rectangle 13"/>
          <p:cNvSpPr/>
          <p:nvPr/>
        </p:nvSpPr>
        <p:spPr>
          <a:xfrm>
            <a:off x="8046720" y="27432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46720" y="28346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8046720" y="35204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Role-Based Access</a:t>
            </a:r>
          </a:p>
        </p:txBody>
      </p:sp>
      <p:sp>
        <p:nvSpPr>
          <p:cNvPr id="17" name="TextBox 16"/>
          <p:cNvSpPr txBox="1"/>
          <p:nvPr/>
        </p:nvSpPr>
        <p:spPr>
          <a:xfrm>
            <a:off x="8046720" y="38404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Admins, managers, workers each see only what they need.</a:t>
            </a:r>
          </a:p>
        </p:txBody>
      </p:sp>
      <p:sp>
        <p:nvSpPr>
          <p:cNvPr id="18" name="Rounded Rectangle 17"/>
          <p:cNvSpPr/>
          <p:nvPr/>
        </p:nvSpPr>
        <p:spPr>
          <a:xfrm>
            <a:off x="548640" y="45720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48640" y="46634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548640" y="53492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2FA Authentication</a:t>
            </a:r>
          </a:p>
        </p:txBody>
      </p:sp>
      <p:sp>
        <p:nvSpPr>
          <p:cNvPr id="21" name="TextBox 20"/>
          <p:cNvSpPr txBox="1"/>
          <p:nvPr/>
        </p:nvSpPr>
        <p:spPr>
          <a:xfrm>
            <a:off x="548640" y="56692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Multi-factor authentication prevents unauthorized access.</a:t>
            </a:r>
          </a:p>
        </p:txBody>
      </p:sp>
      <p:sp>
        <p:nvSpPr>
          <p:cNvPr id="22" name="Rounded Rectangle 21"/>
          <p:cNvSpPr/>
          <p:nvPr/>
        </p:nvSpPr>
        <p:spPr>
          <a:xfrm>
            <a:off x="4297680" y="45720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297680" y="46634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4297680" y="53492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Automatic Backups</a:t>
            </a:r>
          </a:p>
        </p:txBody>
      </p:sp>
      <p:sp>
        <p:nvSpPr>
          <p:cNvPr id="25" name="TextBox 24"/>
          <p:cNvSpPr txBox="1"/>
          <p:nvPr/>
        </p:nvSpPr>
        <p:spPr>
          <a:xfrm>
            <a:off x="4297680" y="56692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Daily backups with point-in-time recovery.</a:t>
            </a:r>
          </a:p>
        </p:txBody>
      </p:sp>
      <p:sp>
        <p:nvSpPr>
          <p:cNvPr id="26" name="Rounded Rectangle 25"/>
          <p:cNvSpPr/>
          <p:nvPr/>
        </p:nvSpPr>
        <p:spPr>
          <a:xfrm>
            <a:off x="8046720" y="45720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046720" y="46634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8046720" y="53492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You Own Your Data</a:t>
            </a:r>
          </a:p>
        </p:txBody>
      </p:sp>
      <p:sp>
        <p:nvSpPr>
          <p:cNvPr id="29" name="TextBox 28"/>
          <p:cNvSpPr txBox="1"/>
          <p:nvPr/>
        </p:nvSpPr>
        <p:spPr>
          <a:xfrm>
            <a:off x="8046720" y="56692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Full data portability. Export anytime. Never sold.</a:t>
            </a:r>
          </a:p>
        </p:txBody>
      </p:sp>
      <p:sp>
        <p:nvSpPr>
          <p:cNvPr id="30" name="TextBox 29"/>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9 / 10</a:t>
            </a:r>
          </a:p>
        </p:txBody>
      </p:sp>
      <p:pic>
        <p:nvPicPr>
          <p:cNvPr id="31" name="slide-09.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